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9" r:id="rId2"/>
    <p:sldMasterId id="2147483794" r:id="rId3"/>
  </p:sldMasterIdLst>
  <p:notesMasterIdLst>
    <p:notesMasterId r:id="rId26"/>
  </p:notesMasterIdLst>
  <p:sldIdLst>
    <p:sldId id="283" r:id="rId4"/>
    <p:sldId id="279" r:id="rId5"/>
    <p:sldId id="280" r:id="rId6"/>
    <p:sldId id="282" r:id="rId7"/>
    <p:sldId id="258" r:id="rId8"/>
    <p:sldId id="259" r:id="rId9"/>
    <p:sldId id="260" r:id="rId10"/>
    <p:sldId id="263" r:id="rId11"/>
    <p:sldId id="261" r:id="rId12"/>
    <p:sldId id="264" r:id="rId13"/>
    <p:sldId id="266" r:id="rId14"/>
    <p:sldId id="267" r:id="rId15"/>
    <p:sldId id="276" r:id="rId16"/>
    <p:sldId id="268" r:id="rId17"/>
    <p:sldId id="269" r:id="rId18"/>
    <p:sldId id="270" r:id="rId19"/>
    <p:sldId id="277" r:id="rId20"/>
    <p:sldId id="271" r:id="rId21"/>
    <p:sldId id="272" r:id="rId22"/>
    <p:sldId id="273" r:id="rId23"/>
    <p:sldId id="274"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96" autoAdjust="0"/>
    <p:restoredTop sz="96433" autoAdjust="0"/>
  </p:normalViewPr>
  <p:slideViewPr>
    <p:cSldViewPr snapToGrid="0">
      <p:cViewPr varScale="1">
        <p:scale>
          <a:sx n="113" d="100"/>
          <a:sy n="113" d="100"/>
        </p:scale>
        <p:origin x="10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1"/>
            <a:fld id="{BF414456-DEEF-4972-B698-60218FD09197}" type="datetimeFigureOut">
              <a:rPr lang="en-US" smtClean="0"/>
              <a:pPr rtl="1"/>
              <a:t>10/5/2017</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1"/>
            <a:fld id="{5930BC76-76F8-4FB8-83AB-63CD4BC2D091}" type="slidenum">
              <a:rPr lang="en-US" smtClean="0"/>
              <a:pPr/>
              <a:t>‹#›</a:t>
            </a:fld>
            <a:endParaRPr lang="ar-SA"/>
          </a:p>
        </p:txBody>
      </p:sp>
    </p:spTree>
    <p:extLst>
      <p:ext uri="{BB962C8B-B14F-4D97-AF65-F5344CB8AC3E}">
        <p14:creationId xmlns:p14="http://schemas.microsoft.com/office/powerpoint/2010/main" val="163243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lgn="r" rtl="1" eaLnBrk="1" hangingPunct="1">
              <a:spcBef>
                <a:spcPct val="0"/>
              </a:spcBef>
            </a:pPr>
            <a:r>
              <a:rPr lang="ar-SA" smtClean="0">
                <a:latin typeface="Arial"/>
                <a:cs typeface="Arial"/>
              </a:rPr>
              <a:t>ملاحظة:  هذه شريحة غلاف فقط - فهي ليست جزءاً من الشرائح المرقمة في دليل الميسر.  </a:t>
            </a:r>
          </a:p>
          <a:p>
            <a:pPr rtl="1" eaLnBrk="1" hangingPunct="1">
              <a:spcBef>
                <a:spcPct val="0"/>
              </a:spcBef>
            </a:pPr>
            <a:endParaRPr lang="ar-SA"/>
          </a:p>
        </p:txBody>
      </p:sp>
      <p:sp>
        <p:nvSpPr>
          <p:cNvPr id="33796" name="Slide Number Placeholder 3"/>
          <p:cNvSpPr>
            <a:spLocks noGrp="1"/>
          </p:cNvSpPr>
          <p:nvPr>
            <p:ph type="sldNum" sz="quarter" idx="5"/>
          </p:nvPr>
        </p:nvSpPr>
        <p:spPr bwMode="auto">
          <a:noFill/>
          <a:ln>
            <a:miter lim="800000"/>
            <a:headEnd/>
            <a:tailEnd/>
          </a:ln>
        </p:spPr>
        <p:txBody>
          <a:bodyPr/>
          <a:lstStyle/>
          <a:p>
            <a:pPr rtl="1"/>
            <a:fld id="{30426365-481A-43C3-962F-966B4A7F4431}" type="slidenum">
              <a:rPr lang="en-US">
                <a:solidFill>
                  <a:prstClr val="black"/>
                </a:solidFill>
              </a:rPr>
              <a:pPr/>
              <a:t>1</a:t>
            </a:fld>
            <a:endParaRPr lang="ar-SA">
              <a:solidFill>
                <a:prstClr val="black"/>
              </a:solidFill>
            </a:endParaRPr>
          </a:p>
        </p:txBody>
      </p:sp>
    </p:spTree>
    <p:extLst>
      <p:ext uri="{BB962C8B-B14F-4D97-AF65-F5344CB8AC3E}">
        <p14:creationId xmlns:p14="http://schemas.microsoft.com/office/powerpoint/2010/main" val="3304045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إن الموافقة مطلعة هي وسيلة لتحديد سيطرة الناجية على عملية إدارة الحالة. تذكر أننا تحدثنا في جلسات سابقة عن كيف أن التعرض للعنف ينزع القوة من الناجية، ودورنا هو أن نمنحها القوة مرة أخرى بكل ما نستطيع من طرق. </a:t>
            </a:r>
            <a:endParaRPr lang="ar-SA" dirty="0"/>
          </a:p>
          <a:p>
            <a:pPr rtl="1"/>
            <a:endParaRPr lang="ar-SA" dirty="0"/>
          </a:p>
          <a:p>
            <a:pPr algn="r" rtl="1"/>
            <a:r>
              <a:rPr lang="ar-SA" smtClean="0">
                <a:latin typeface="Arial"/>
                <a:cs typeface="Arial"/>
              </a:rPr>
              <a:t>عندما نتخطى الموافقة المطلعة أو نكملها بشكل غير صحيح، فإن ذلك يضعف المبادئ التوجيهية لنهج يركز على الناجين ويهدد علاقتنا مع الناجية. ومن خلال الحصول على الموافقة المطلعة، نحن نبرهن على احترامنا للناجية ونبين لها أننا نهدف لأن نكون متعاونين ومتمكنين ونظهر لها أننا نفهم الحاجة إلى أن نكون مسؤولين أمامها في عملية إدارة الحالة.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10</a:t>
            </a:fld>
            <a:endParaRPr lang="ar-SA"/>
          </a:p>
        </p:txBody>
      </p:sp>
    </p:spTree>
    <p:extLst>
      <p:ext uri="{BB962C8B-B14F-4D97-AF65-F5344CB8AC3E}">
        <p14:creationId xmlns:p14="http://schemas.microsoft.com/office/powerpoint/2010/main" val="1717325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من الضروري أن نحصل على موافقة مطلعة قبل أن تبدأ خدمات إدارة الحالة، والتي تشمل مرحلة ما قبل الاستماع إلى قصة الناجية أو جمع أي معلومات. يجب أن نحصل على الموافقة المستنيرة كجزء من إدارة الحالة العادية والمستمرة، وكلما قمنا بإحالة إلى الخدمات. وبعبارات بسيطة، فإن الموافقة المطلعة هي عملية مستمرة للتأكد من أن الناجية تتفق تماماً مع العملية الكاملة لإدارة الحالة وتتحكم بها، وأننا لا نضع أي افتراضات بشأن موافقتها دون طلب ذلك صراحةً.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11</a:t>
            </a:fld>
            <a:endParaRPr lang="ar-SA"/>
          </a:p>
        </p:txBody>
      </p:sp>
    </p:spTree>
    <p:extLst>
      <p:ext uri="{BB962C8B-B14F-4D97-AF65-F5344CB8AC3E}">
        <p14:creationId xmlns:p14="http://schemas.microsoft.com/office/powerpoint/2010/main" val="1990961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0" baseline="0" dirty="0">
                <a:latin typeface="Arial"/>
                <a:cs typeface="Arial"/>
              </a:rPr>
              <a:t> توجد خمس خطوات للحصول على الموافقة: </a:t>
            </a:r>
          </a:p>
          <a:p>
            <a:pPr marL="457200" indent="-457200" algn="r" rtl="1">
              <a:buClr>
                <a:schemeClr val="accent4">
                  <a:lumMod val="75000"/>
                </a:schemeClr>
              </a:buClr>
              <a:buFont typeface="+mj-lt"/>
              <a:buAutoNum type="arabicPeriod"/>
            </a:pPr>
            <a:r>
              <a:rPr lang="ar-SA" smtClean="0">
                <a:latin typeface="Arial"/>
                <a:cs typeface="Arial"/>
              </a:rPr>
              <a:t>شرح عملية إدارة الحالة</a:t>
            </a:r>
          </a:p>
          <a:p>
            <a:pPr marL="457200" indent="-457200" algn="r" rtl="1">
              <a:buClr>
                <a:schemeClr val="accent4">
                  <a:lumMod val="75000"/>
                </a:schemeClr>
              </a:buClr>
              <a:buFont typeface="+mj-lt"/>
              <a:buAutoNum type="arabicPeriod"/>
            </a:pPr>
            <a:r>
              <a:rPr lang="ar-SA" smtClean="0">
                <a:latin typeface="Arial"/>
                <a:cs typeface="Arial"/>
              </a:rPr>
              <a:t>شرح السرية </a:t>
            </a:r>
          </a:p>
          <a:p>
            <a:pPr marL="457200" indent="-457200" algn="r" rtl="1">
              <a:buClr>
                <a:schemeClr val="accent4">
                  <a:lumMod val="75000"/>
                </a:schemeClr>
              </a:buClr>
              <a:buFont typeface="+mj-lt"/>
              <a:buAutoNum type="arabicPeriod"/>
            </a:pPr>
            <a:r>
              <a:rPr lang="ar-SA" smtClean="0">
                <a:latin typeface="Arial"/>
                <a:cs typeface="Arial"/>
              </a:rPr>
              <a:t>شرح معلومات العميل </a:t>
            </a:r>
          </a:p>
          <a:p>
            <a:pPr marL="457200" indent="-457200" algn="r" rtl="1">
              <a:buClr>
                <a:schemeClr val="accent4">
                  <a:lumMod val="75000"/>
                </a:schemeClr>
              </a:buClr>
              <a:buFont typeface="+mj-lt"/>
              <a:buAutoNum type="arabicPeriod"/>
            </a:pPr>
            <a:r>
              <a:rPr lang="ar-SA" smtClean="0">
                <a:latin typeface="Arial"/>
                <a:cs typeface="Arial"/>
              </a:rPr>
              <a:t>شرح حقوق الناجي/الناجية</a:t>
            </a:r>
          </a:p>
          <a:p>
            <a:pPr marL="457200" indent="-457200" algn="r" rtl="1">
              <a:buClr>
                <a:schemeClr val="accent4">
                  <a:lumMod val="75000"/>
                </a:schemeClr>
              </a:buClr>
              <a:buFont typeface="+mj-lt"/>
              <a:buAutoNum type="arabicPeriod"/>
            </a:pPr>
            <a:r>
              <a:rPr lang="ar-SA" smtClean="0">
                <a:latin typeface="Arial"/>
                <a:cs typeface="Arial"/>
              </a:rPr>
              <a:t>سؤال الناجي/الناجية إذا كانت لديه/لديها أي أسئلة وهل توجد رغبة في الاستمرار </a:t>
            </a:r>
          </a:p>
          <a:p>
            <a:pPr marL="0" indent="0" rtl="1">
              <a:buClr>
                <a:schemeClr val="accent4">
                  <a:lumMod val="75000"/>
                </a:schemeClr>
              </a:buClr>
              <a:buFont typeface="+mj-lt"/>
              <a:buNone/>
            </a:pPr>
            <a:endParaRPr lang="ar-SA" dirty="0"/>
          </a:p>
          <a:p>
            <a:pPr marL="0" indent="0" algn="r" rtl="1">
              <a:buClr>
                <a:schemeClr val="accent4">
                  <a:lumMod val="75000"/>
                </a:schemeClr>
              </a:buClr>
              <a:buFont typeface="+mj-lt"/>
              <a:buNone/>
            </a:pPr>
            <a:r>
              <a:rPr lang="ar-SA" smtClean="0">
                <a:latin typeface="Arial"/>
                <a:cs typeface="Arial"/>
              </a:rPr>
              <a:t>سوف نلقي نظرة أعمق على كل من هذه الخطوات. </a:t>
            </a: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12</a:t>
            </a:fld>
            <a:endParaRPr lang="ar-SA"/>
          </a:p>
        </p:txBody>
      </p:sp>
    </p:spTree>
    <p:extLst>
      <p:ext uri="{BB962C8B-B14F-4D97-AF65-F5344CB8AC3E}">
        <p14:creationId xmlns:p14="http://schemas.microsoft.com/office/powerpoint/2010/main" val="936979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b="1" kern="1200" smtClean="0">
                <a:solidFill>
                  <a:schemeClr val="tx1"/>
                </a:solidFill>
                <a:effectLst/>
                <a:latin typeface="+mn-lt"/>
                <a:ea typeface="+mn-ea"/>
                <a:cs typeface="+mn-cs"/>
              </a:rPr>
              <a:t>*بعد أن تحظى المجموعات بالوقت الكافي للمناقشة، قم بإعادتهم إلى المجموعة الأكبر وناقش النشاط*</a:t>
            </a:r>
            <a:r>
              <a:rPr lang="ar-SA" sz="1200" kern="1200" smtClean="0">
                <a:solidFill>
                  <a:schemeClr val="tx1"/>
                </a:solidFill>
                <a:effectLst/>
                <a:latin typeface="+mn-lt"/>
                <a:ea typeface="+mn-ea"/>
                <a:cs typeface="+mn-cs"/>
              </a:rPr>
              <a:t> - هل كان سهلاً؟</a:t>
            </a:r>
            <a:r>
              <a:rPr lang="ar-SA" smtClean="0">
                <a:latin typeface="Arial"/>
                <a:cs typeface="Arial"/>
              </a:rPr>
              <a:t> صعباً؟ ما الأفكار التي طرحتها بعض المجموعات؟</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13</a:t>
            </a:fld>
            <a:endParaRPr lang="ar-SA"/>
          </a:p>
        </p:txBody>
      </p:sp>
    </p:spTree>
    <p:extLst>
      <p:ext uri="{BB962C8B-B14F-4D97-AF65-F5344CB8AC3E}">
        <p14:creationId xmlns:p14="http://schemas.microsoft.com/office/powerpoint/2010/main" val="2096367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عند شرح إدارة الحالة للناجية، ستحتاج إلى التأكد من أن الشخص على دراية بدور العامل الاجتماعي. في بعض الأحيان، قد تكون هذه أفضل طريقة لشرح إدارة الحالة. وبصفتك عامل اجتماعي، فأنت هنا للاستماع إلى قصة الناجي/الناجية ومناقشة ما يحتاجه الشخص لمساعدة الشخص على التعافي. وسوف تساعد الشخص على وضع خطة لتلبية احتياجاته وتقديم الإحالات المناسبة ودعمه في الحصول على الخدمات. وأخيراً، ستكون موجوداً طوال مراحل عملية إدارة الحالة للمساعدة في تعافي الشخص عاطفياً.  *هل هناك أي أدوار مهمة أخرى لا تراها هنا في هذه القائمة؟*</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14</a:t>
            </a:fld>
            <a:endParaRPr lang="ar-SA"/>
          </a:p>
        </p:txBody>
      </p:sp>
    </p:spTree>
    <p:extLst>
      <p:ext uri="{BB962C8B-B14F-4D97-AF65-F5344CB8AC3E}">
        <p14:creationId xmlns:p14="http://schemas.microsoft.com/office/powerpoint/2010/main" val="3726969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الخطوة الثانية في الحصول على الموافقة المطلعة هي شرح السرية واستثناءاتها. اشرح للناجي/للناجية ما نعنيه بالسرية: "من المهم بالنسبة لك معرفة أن ما ستخبرني/ستخبرينني به سيظل سرياً.  وهذا يعني أنني لن أخبر أي شخص بما تخبرني/تخبرينني به أو لن أشارك أي معلومات أخرى عن حالتك دون إذنك. هناك حالات قليلة فقط حيث قد اضطر إلى إخبار شخص آخر دون إذنك."</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algn="r" rtl="1"/>
            <a:r>
              <a:rPr lang="ar-SA" b="1" dirty="0">
                <a:latin typeface="Arial"/>
                <a:cs typeface="Arial"/>
              </a:rPr>
              <a:t>*عند شرح السرية، من المهم أيضاً توضيح استثناءات السرية. قد توجد استثناءات في الحالات التي يهدد فيها الناجين/الناجيات بإيذاء أنفسهم/أنفسهن أو الآخرين أو في الحالات التي تنطوي على أشخاص  قُصَّر أو ناجين/ناجيات من ذوي الإعاقة (حيث يجب إشراك مقدمي الرعاية الخاصين بهم/بهن) أو حيث توجد سياسات إبلاغ إلزامية. (وهناك المزيد من التفاصيل لاستكشافه في الوحدات التي تتناول العمل مع المراهقات والناجيات من ذوي الإعاقة).* </a:t>
            </a:r>
          </a:p>
          <a:p>
            <a:pPr algn="l" rtl="1"/>
            <a:endParaRPr lang="ar-SA" baseline="0" dirty="0"/>
          </a:p>
          <a:p>
            <a:pPr algn="r" rtl="1"/>
            <a:r>
              <a:rPr lang="ar-SA" smtClean="0">
                <a:latin typeface="Arial"/>
                <a:cs typeface="Arial"/>
              </a:rPr>
              <a:t> عند شرح الاستثناءات، قم بالتأكيد على أن الاستثناءات موجودة فقط للحفاظ على سلامة الناجيات أو الآخرين، وأن خرق السرية لا يعني دائماً تدخل السلطات. بالإضافة إلى ذلك، اشرح للناجية كيف ستواصل إذا كان عليك خرق السرية: "إذا أخبرتني بأنك تخطط لإيذاء نفسك أو شخص آخر، فقد اضطر إلى إخبار المشرف الخاص بي أو غيره ممن قد يساعدون في الحفاظ على سلامتك."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algn="l"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15</a:t>
            </a:fld>
            <a:endParaRPr lang="ar-SA"/>
          </a:p>
        </p:txBody>
      </p:sp>
    </p:spTree>
    <p:extLst>
      <p:ext uri="{BB962C8B-B14F-4D97-AF65-F5344CB8AC3E}">
        <p14:creationId xmlns:p14="http://schemas.microsoft.com/office/powerpoint/2010/main" val="1001266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ويُعد اًتوثيق وتخزين بعض المعلومات عن الناجي/الناجية جزءاً من إدارة الحالة حتى يتسنى  للعامل الاجتماعي تذكر المعلومات المهمة بشأن الحالة؛ وتجب حماية هذه المعلومات أيضاً. اشرح للناجي/للناجية ما تدابير السلامة والأمن المعمول بها للحفاظ على حماية المعلومات: "يوجد لدينا أيضاً بعض النماذج حيث سأحتاج إلى تسجيل أين سأدون المعلومات التي تمت مشاركتها معي.</a:t>
            </a:r>
            <a:r>
              <a:rPr lang="ar-SA" sz="1200" dirty="0">
                <a:latin typeface="Arial"/>
                <a:cs typeface="Arial"/>
              </a:rPr>
              <a:t> لا تتم مشاركة هذه النماذج مع أي شخص آخر - فأنا استخدمها لمساعدتي على تذكر الأمور بشأن حالتك. يتم الاحتفاظ بهذه النماذج وملف حالتك في ملف مغلق في مكان آمن."</a:t>
            </a:r>
            <a:r>
              <a:rPr lang="ar-SA" smtClean="0">
                <a:latin typeface="Arial"/>
                <a:cs typeface="Arial"/>
              </a:rPr>
              <a:t>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من المهم أيضاً التأكد من أن الناجي/الناجية راضي/راضية عن تدوينك لهذه المعلومات. </a:t>
            </a:r>
            <a:endParaRPr lang="ar-SA" dirty="0"/>
          </a:p>
          <a:p>
            <a:pPr rtl="1"/>
            <a:endParaRPr lang="ar-SA" dirty="0"/>
          </a:p>
          <a:p>
            <a:pPr algn="r" rtl="1"/>
            <a:r>
              <a:rPr lang="ar-SA" smtClean="0">
                <a:latin typeface="Arial"/>
                <a:cs typeface="Arial"/>
              </a:rPr>
              <a:t>تعتبر سلامة البيانات أمراً ضرورياً، وفي حين أنه لا توجد حاجة إلى تفسير العملية الكاملة للناجي/للناجية(إلا إذا كان يرغب/كانت ترغب في معرفة هذه المعلومات)، فمن الضروري بالنسبة لنا مناقشتها.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16</a:t>
            </a:fld>
            <a:endParaRPr lang="ar-SA"/>
          </a:p>
        </p:txBody>
      </p:sp>
    </p:spTree>
    <p:extLst>
      <p:ext uri="{BB962C8B-B14F-4D97-AF65-F5344CB8AC3E}">
        <p14:creationId xmlns:p14="http://schemas.microsoft.com/office/powerpoint/2010/main" val="221003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هذا الشريحة اختيارية - قد ترغب في تضمينها إذا لم تقم بتضمين الوحدة 20 حول إدارة المعلومات وإدارة حالة العنف المبني على النوع الاجتماعي .   ولن يكون ذلك مناسباً إلا للمشاركين العاملين في المنظمات التي لديها نظم راسخة لإدارة الحالة وتعمل على توثيق المعلومات من الناجين/الناجيات. </a:t>
            </a:r>
            <a:endParaRPr lang="ar-SA" b="1" dirty="0"/>
          </a:p>
          <a:p>
            <a:pPr rtl="1"/>
            <a:endParaRPr lang="ar-SA" dirty="0"/>
          </a:p>
          <a:p>
            <a:pPr algn="r" rtl="1"/>
            <a:r>
              <a:rPr lang="ar-SA" smtClean="0">
                <a:latin typeface="Arial"/>
                <a:cs typeface="Arial"/>
              </a:rPr>
              <a:t>ومن أجل أن نتمكن من أن نضمن للناجين/للناجيات الحفاظ على أمن المعلومات وسريتها، يجب أن تكون لدينا أنظمة قوية معمول بها لإدارة البيانات وتخزينها. وفي هذه المرحلة، سوف نناقش بعض العناصر الرئيسية لحماية البيانات وتخزين الوثائق. </a:t>
            </a:r>
          </a:p>
          <a:p>
            <a:pPr rtl="1"/>
            <a:endParaRPr lang="ar-SA" baseline="0" dirty="0"/>
          </a:p>
          <a:p>
            <a:pPr algn="r" rtl="1">
              <a:buFont typeface="Arial" charset="0"/>
              <a:buChar char="•"/>
            </a:pPr>
            <a:r>
              <a:rPr lang="ar-SA" smtClean="0">
                <a:latin typeface="Arial"/>
                <a:cs typeface="Arial"/>
              </a:rPr>
              <a:t> نظام الترميز - يجب أن يكون هناك نظام يتم من خلاله إنشاء رمز لكل حالة، ويستخدم هذا الرمز على الوثائق لاستبدال اسم الناجي/الناجية أو غير ذلك من المعلومات التعريفية. تختلف أنظمة الترميز من برنامج إلى آخر، ويمكن أن تكون بسيطة للغاية إذا كان البرنامج الخاص بك صغيراً وإن كنت تتلقى عدداً قليلاً من الحالات. عندما يكون لديك رمز، يجب أن يتم تسجيل ذلك في نموذج الموافقة جنباً إلى جنب مع المعلومات التعريفية للناجي/للناجية. ثم بعد ذلك يجب استخدام الرمز فقط على جميع الوثائق الأخرى. </a:t>
            </a:r>
            <a:endParaRPr lang="ar-SA" dirty="0"/>
          </a:p>
          <a:p>
            <a:pPr algn="r" rtl="1">
              <a:buFont typeface="Arial" charset="0"/>
              <a:buChar char="•"/>
            </a:pPr>
            <a:r>
              <a:rPr lang="ar-SA" smtClean="0">
                <a:latin typeface="Arial"/>
                <a:cs typeface="Arial"/>
              </a:rPr>
              <a:t> نماذج الموافقة المنفصلة ووثائق الملفات الأخرى - نظراً لأن نموذج الموافقة يحتوي على المعلومات التعريفية للناجي/للناجية، ينبغي الاحتفاظ بهذا النموذج منفصلاً عن بقية ملف الحالة. يجب تعريف ملف الحالة العام فقط باستخدام الرمز. </a:t>
            </a:r>
            <a:endParaRPr lang="ar-SA" dirty="0"/>
          </a:p>
          <a:p>
            <a:pPr algn="r" rtl="1">
              <a:buFont typeface="Arial" charset="0"/>
              <a:buChar char="•"/>
            </a:pPr>
            <a:r>
              <a:rPr lang="ar-SA" smtClean="0">
                <a:latin typeface="Arial"/>
                <a:cs typeface="Arial"/>
              </a:rPr>
              <a:t> حماية الوثائق - احتفظ بملفات الحالات في خزائن مغلقة، وبعدد محدود من المفاتيح، واجعل أفراد معينين مسؤولين عن تلك المفاتيح. إذا كان سيتم تخزين أي من هذه الوثائق إلكترونياً، فتأكد من أن الوثائق محمية بكلمة مرور. </a:t>
            </a:r>
            <a:endParaRPr lang="ar-SA" dirty="0"/>
          </a:p>
          <a:p>
            <a:pPr algn="r" rtl="1">
              <a:buFont typeface="Arial" charset="0"/>
              <a:buChar char="•"/>
            </a:pPr>
            <a:r>
              <a:rPr lang="ar-SA" smtClean="0">
                <a:latin typeface="Arial"/>
                <a:cs typeface="Arial"/>
              </a:rPr>
              <a:t> تحديد من لديه حق الوصول إلى أي وثائق، ولأي غرض -  سيحتاج العامل الاجتماعي بشكل واضح إلى الوصول إلى ملفات الحالات وسيكون على علم أيضاً بالمعلومات التعريفية الناجي/للناجية. سوف يحتاج المشرفون أيضاً إلى الوصول إلى ملفات الحالات لأغراض المراجعة، ولكن لا يحتاجون إلى رؤية نماذج الموافقة أو معرفة المعلومات التعريفية. إذا كان أي شخص آخر سيحظى بحق الوصول إلى الملفات، فيجب أن يكون الغرض واضحاً ومبرراً وموثقاً. </a:t>
            </a:r>
            <a:endParaRPr lang="ar-SA" dirty="0"/>
          </a:p>
          <a:p>
            <a:pPr algn="r" rtl="1">
              <a:buFont typeface="Arial" charset="0"/>
              <a:buChar char="•"/>
            </a:pPr>
            <a:r>
              <a:rPr lang="ar-SA" smtClean="0">
                <a:latin typeface="Arial"/>
                <a:cs typeface="Arial"/>
              </a:rPr>
              <a:t> خطة لحماية أو تدمير الوثائق في حالة انعدام الأمن - إذا كنت تعمل في منطقة قد تكون بها نزاعات أو قد تضطر إلى تغيير محل إقامتك لسبب ما، يجب أن تكون لديك خطة لحماية ملفات الحالات إذا حدث ذلك. على سبيل المثال، يمكنك تغليف الملفات بأغلفة من البلاستيك ودفنها، أو قد تختار تدمير ملفات الحالات إذا كان هذا هو الخيار الوحيد. </a:t>
            </a:r>
            <a:endParaRPr lang="ar-SA" dirty="0"/>
          </a:p>
          <a:p>
            <a:pPr algn="r" rtl="1">
              <a:buFont typeface="Arial" charset="0"/>
              <a:buChar char="•"/>
            </a:pPr>
            <a:r>
              <a:rPr lang="ar-SA" smtClean="0">
                <a:latin typeface="Arial"/>
                <a:cs typeface="Arial"/>
              </a:rPr>
              <a:t> تجنب إرسال الوثائق بالبريد الإلكتروني حيثما أمكن</a:t>
            </a:r>
          </a:p>
          <a:p>
            <a:pPr rtl="1"/>
            <a:endParaRPr lang="ar-SA" baseline="0" dirty="0"/>
          </a:p>
          <a:p>
            <a:pPr algn="r" rtl="1"/>
            <a:r>
              <a:rPr lang="ar-SA" smtClean="0">
                <a:latin typeface="Arial"/>
                <a:cs typeface="Arial"/>
              </a:rPr>
              <a:t>هذه لمحة موجزة للغاية عن تخزين البيانات وممارسات الحماية. ويمكن العثور على المزيد من المعلومات في إطار نظام إدارة المعلومات المتعلقة بالعنف المبني على النوع الاجتماعي (GBVIMS) - وهو نظام متعدد الوكالات يُستخدم لتخزين البيانات وتحليلها ومشاركتها - على الموقع الإلكتروني gbvims.org أو من خلال المناقشة مع المشرف الخاص بك. إذا كان البرنامج الخاص بك يستخدم أو سوف يستخدم نظام إدارة المعلومات المتعلقة بالعنف المبني على النوع الاجتماعي، فستحتاج إلى إكمال مزيد من التدريب.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17</a:t>
            </a:fld>
            <a:endParaRPr lang="ar-SA"/>
          </a:p>
        </p:txBody>
      </p:sp>
    </p:spTree>
    <p:extLst>
      <p:ext uri="{BB962C8B-B14F-4D97-AF65-F5344CB8AC3E}">
        <p14:creationId xmlns:p14="http://schemas.microsoft.com/office/powerpoint/2010/main" val="3053863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يرجى قراءة السيناريو ثم مناقشة ردود الفعل على هذه الحالة في مجموعات صغيرة. تبادل الأفكار مع مجموعتك بشأن ما حقوق العميل التي تم "انتهاكها" في هذا السيناريو. اكتبها وكن مستعداً لمشاركتها مع المجموعة الأكبر. </a:t>
            </a:r>
          </a:p>
          <a:p>
            <a:pPr marL="0" marR="0" indent="0" algn="l" defTabSz="914400" rtl="1" eaLnBrk="1" fontAlgn="auto" latinLnBrk="0" hangingPunct="1">
              <a:lnSpc>
                <a:spcPct val="100000"/>
              </a:lnSpc>
              <a:spcBef>
                <a:spcPts val="0"/>
              </a:spcBef>
              <a:spcAft>
                <a:spcPts val="0"/>
              </a:spcAft>
              <a:buClrTx/>
              <a:buSzTx/>
              <a:buFontTx/>
              <a:buNone/>
              <a:tabLst/>
              <a:defRPr/>
            </a:pPr>
            <a:endParaRPr lang="ar-SA"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SA" b="1" baseline="0" dirty="0">
                <a:latin typeface="Arial"/>
                <a:cs typeface="Arial"/>
              </a:rPr>
              <a:t>*إذا كانت لديك القدرة على كتابة الحقوق على لوحة رسم بياني أو لوحة، فيرجى القيام بذلك - يمكنك عندئذ مقارنة حقوق المجموعات بالتوصيات في الشريحة التالية*</a:t>
            </a:r>
            <a:endParaRPr lang="ar-SA" b="1"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18</a:t>
            </a:fld>
            <a:endParaRPr lang="ar-SA"/>
          </a:p>
        </p:txBody>
      </p:sp>
    </p:spTree>
    <p:extLst>
      <p:ext uri="{BB962C8B-B14F-4D97-AF65-F5344CB8AC3E}">
        <p14:creationId xmlns:p14="http://schemas.microsoft.com/office/powerpoint/2010/main" val="935624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
                <a:schemeClr val="accent4">
                  <a:lumMod val="75000"/>
                </a:schemeClr>
              </a:buClr>
              <a:buSzTx/>
              <a:buFont typeface="Wingdings" panose="05000000000000000000" pitchFamily="2" charset="2"/>
              <a:buNone/>
              <a:tabLst/>
              <a:defRPr/>
            </a:pPr>
            <a:r>
              <a:rPr lang="ar-SA" smtClean="0">
                <a:latin typeface="Arial"/>
                <a:cs typeface="Arial"/>
              </a:rPr>
              <a:t>عند الحصول على الموافقة المطلعة، يجب ألا ننسى إبلاغ الناجي/الناجية بحقوق كناج/ناجية يتلقى الخدمات يوجد اختلال في التوازن في السلطة في إدارة الحالة؛ يجب علينا أن نحاول استعادة التوازن في السلطة من خلال عملنا ومن خلال تأكيد حقوق الناجي/الناجية. إبلاغ العميل العميلة بأن لديه/لديها:</a:t>
            </a:r>
            <a:endParaRPr lang="ar-SA" dirty="0"/>
          </a:p>
          <a:p>
            <a:pPr lvl="0" rtl="1">
              <a:buClr>
                <a:schemeClr val="accent4">
                  <a:lumMod val="75000"/>
                </a:schemeClr>
              </a:buClr>
              <a:buFont typeface="Wingdings" panose="05000000000000000000" pitchFamily="2" charset="2"/>
              <a:buNone/>
            </a:pPr>
            <a:endParaRPr lang="ar-SA" dirty="0"/>
          </a:p>
          <a:p>
            <a:pPr lvl="0" algn="r" rtl="1">
              <a:buClr>
                <a:schemeClr val="accent4">
                  <a:lumMod val="75000"/>
                </a:schemeClr>
              </a:buClr>
              <a:buFont typeface="Wingdings" panose="05000000000000000000" pitchFamily="2" charset="2"/>
              <a:buNone/>
            </a:pPr>
            <a:r>
              <a:rPr lang="ar-SA" smtClean="0">
                <a:latin typeface="Arial"/>
                <a:cs typeface="Arial"/>
              </a:rPr>
              <a:t>الحق في طلب عدم توثيق قصته/قصتها، أو أي جزء منها، في ملفات الحالات.   </a:t>
            </a:r>
          </a:p>
          <a:p>
            <a:pPr lvl="0" algn="r" rtl="1">
              <a:buClr>
                <a:schemeClr val="accent4">
                  <a:lumMod val="75000"/>
                </a:schemeClr>
              </a:buClr>
              <a:buFont typeface="Wingdings" panose="05000000000000000000" pitchFamily="2" charset="2"/>
              <a:buNone/>
            </a:pPr>
            <a:r>
              <a:rPr lang="ar-SA" smtClean="0">
                <a:latin typeface="Arial"/>
                <a:cs typeface="Arial"/>
              </a:rPr>
              <a:t>الحق في رفض الإجابة على أي سؤال يفضل الشخص عدم الإجابة عليه.      </a:t>
            </a:r>
          </a:p>
          <a:p>
            <a:pPr lvl="0" algn="r" rtl="1">
              <a:buClr>
                <a:schemeClr val="accent4">
                  <a:lumMod val="75000"/>
                </a:schemeClr>
              </a:buClr>
              <a:buFont typeface="Wingdings" panose="05000000000000000000" pitchFamily="2" charset="2"/>
              <a:buNone/>
            </a:pPr>
            <a:r>
              <a:rPr lang="ar-SA" smtClean="0">
                <a:latin typeface="Arial"/>
                <a:cs typeface="Arial"/>
              </a:rPr>
              <a:t>الحق في إخبار العامل الاجتماعي عندما يحتاج/تحتاج إلى استراحة أو التمهل.  </a:t>
            </a:r>
          </a:p>
          <a:p>
            <a:pPr lvl="0" algn="r" rtl="1">
              <a:buClr>
                <a:schemeClr val="accent4">
                  <a:lumMod val="75000"/>
                </a:schemeClr>
              </a:buClr>
              <a:buFont typeface="Wingdings" panose="05000000000000000000" pitchFamily="2" charset="2"/>
              <a:buNone/>
            </a:pPr>
            <a:r>
              <a:rPr lang="ar-SA" smtClean="0">
                <a:latin typeface="Arial"/>
                <a:cs typeface="Arial"/>
              </a:rPr>
              <a:t>الحق في طرح الأسئلة أو طلب التفسيرات في أي وقت.</a:t>
            </a:r>
          </a:p>
          <a:p>
            <a:pPr lvl="0" algn="r" rtl="1">
              <a:buClr>
                <a:schemeClr val="accent4">
                  <a:lumMod val="75000"/>
                </a:schemeClr>
              </a:buClr>
              <a:buFont typeface="Wingdings" panose="05000000000000000000" pitchFamily="2" charset="2"/>
              <a:buNone/>
            </a:pPr>
            <a:r>
              <a:rPr lang="ar-SA" smtClean="0">
                <a:latin typeface="Arial"/>
                <a:cs typeface="Arial"/>
              </a:rPr>
              <a:t>الحق في طلب تعيين  عامل اجتماعي مختلف لحالته/لحالتها.   </a:t>
            </a:r>
          </a:p>
          <a:p>
            <a:pPr lvl="0" algn="r" rtl="1">
              <a:buClr>
                <a:schemeClr val="accent4">
                  <a:lumMod val="75000"/>
                </a:schemeClr>
              </a:buClr>
              <a:buFont typeface="Wingdings" panose="05000000000000000000" pitchFamily="2" charset="2"/>
              <a:buNone/>
            </a:pPr>
            <a:r>
              <a:rPr lang="ar-SA" smtClean="0">
                <a:latin typeface="Arial"/>
                <a:cs typeface="Arial"/>
              </a:rPr>
              <a:t>الحق في رفض الإحالات، دون التأثير على استعدادنا لمواصلة العمل مع الشخص. </a:t>
            </a:r>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19</a:t>
            </a:fld>
            <a:endParaRPr lang="ar-SA"/>
          </a:p>
        </p:txBody>
      </p:sp>
    </p:spTree>
    <p:extLst>
      <p:ext uri="{BB962C8B-B14F-4D97-AF65-F5344CB8AC3E}">
        <p14:creationId xmlns:p14="http://schemas.microsoft.com/office/powerpoint/2010/main" val="213785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defRPr/>
            </a:pPr>
            <a:r>
              <a:rPr lang="ar-SA" b="1" dirty="0">
                <a:latin typeface="Arial"/>
                <a:cs typeface="Arial"/>
              </a:rPr>
              <a:t>ملاحظة:  هذه شريحة غلاف - فهي ليست جزءاً من الشرائح المرقمة في دليل الميسر.  </a:t>
            </a:r>
          </a:p>
          <a:p>
            <a:pPr marL="0" marR="0" indent="0" algn="l" defTabSz="914400" rtl="1" eaLnBrk="1" fontAlgn="base" latinLnBrk="0" hangingPunct="1">
              <a:lnSpc>
                <a:spcPct val="100000"/>
              </a:lnSpc>
              <a:spcBef>
                <a:spcPct val="0"/>
              </a:spcBef>
              <a:spcAft>
                <a:spcPct val="0"/>
              </a:spcAft>
              <a:buClrTx/>
              <a:buSzTx/>
              <a:buFontTx/>
              <a:buNone/>
              <a:tabLst/>
              <a:defRPr/>
            </a:pPr>
            <a:endParaRPr lang="ar-SA" dirty="0"/>
          </a:p>
          <a:p>
            <a:pPr algn="r" rtl="1"/>
            <a:r>
              <a:rPr lang="ar-SA" sz="1200" b="1" kern="1200" dirty="0">
                <a:solidFill>
                  <a:schemeClr val="tx1"/>
                </a:solidFill>
                <a:effectLst/>
                <a:latin typeface="Arial"/>
                <a:cs typeface="Arial"/>
              </a:rPr>
              <a:t>نظرة عامة - الوحدة 10: الخطوة 1 – الترحيب والمقدمة </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أهداف التعلم</a:t>
            </a:r>
          </a:p>
          <a:p>
            <a:pPr rtl="1"/>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تعلم تحية الناجي،الناجية ومنحه الشعور بالراحة لبناء علاقة فعالة</a:t>
            </a:r>
          </a:p>
          <a:p>
            <a:pPr marL="171450" lvl="0" indent="-171450" algn="r" rtl="1">
              <a:buFont typeface="Arial" charset="0"/>
              <a:buChar char="•"/>
            </a:pPr>
            <a:r>
              <a:rPr lang="ar-SA" sz="1200" kern="1200" dirty="0">
                <a:solidFill>
                  <a:schemeClr val="tx1"/>
                </a:solidFill>
                <a:effectLst/>
                <a:latin typeface="Arial"/>
                <a:cs typeface="Arial"/>
              </a:rPr>
              <a:t>شرح السرية واستثناءاتها </a:t>
            </a:r>
          </a:p>
          <a:p>
            <a:pPr marL="171450" lvl="0" indent="-171450" algn="r" rtl="1">
              <a:buFont typeface="Arial" charset="0"/>
              <a:buChar char="•"/>
            </a:pPr>
            <a:r>
              <a:rPr lang="ar-SA" sz="1200" kern="1200" dirty="0">
                <a:solidFill>
                  <a:schemeClr val="tx1"/>
                </a:solidFill>
                <a:effectLst/>
                <a:latin typeface="Arial"/>
                <a:cs typeface="Arial"/>
              </a:rPr>
              <a:t>توجيه العملاء بشأن عملية الموافقة المطلعة بطريقة آمنة وتمكينية</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المدة</a:t>
            </a:r>
            <a:r>
              <a:rPr lang="ar-SA" sz="1200" b="0" kern="1200" dirty="0">
                <a:solidFill>
                  <a:schemeClr val="tx1"/>
                </a:solidFill>
                <a:effectLst/>
                <a:latin typeface="Arial"/>
                <a:cs typeface="Arial"/>
              </a:rPr>
              <a:t>:</a:t>
            </a:r>
            <a:r>
              <a:rPr lang="ar-SA" smtClean="0">
                <a:latin typeface="Arial"/>
                <a:cs typeface="Arial"/>
              </a:rPr>
              <a:t> </a:t>
            </a:r>
            <a:r>
              <a:rPr lang="ar-SA" sz="1200" kern="1200" dirty="0">
                <a:solidFill>
                  <a:schemeClr val="tx1"/>
                </a:solidFill>
                <a:effectLst/>
                <a:latin typeface="Arial"/>
                <a:cs typeface="Arial"/>
              </a:rPr>
              <a:t>ساعة و45 دقيقة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المواد</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النشرة 10.1 – الترحيب ومنح الشعور بالراحة ( واحدة للميسر وأخرى للمتطوع)</a:t>
            </a:r>
          </a:p>
          <a:p>
            <a:pPr marL="0" lvl="0" indent="0" algn="r" rtl="1">
              <a:buFont typeface="Arial" charset="0"/>
              <a:buNone/>
            </a:pPr>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التحضير</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طباعة النشرات </a:t>
            </a:r>
          </a:p>
          <a:p>
            <a:pPr marL="171450" lvl="0" indent="-171450" algn="r" rtl="1">
              <a:buFont typeface="Arial" charset="0"/>
              <a:buChar char="•"/>
            </a:pPr>
            <a:r>
              <a:rPr lang="ar-SA" sz="1200" kern="1200" dirty="0">
                <a:solidFill>
                  <a:schemeClr val="tx1"/>
                </a:solidFill>
                <a:effectLst/>
                <a:latin typeface="Arial"/>
                <a:cs typeface="Arial"/>
              </a:rPr>
              <a:t>ترتيب الغرفة </a:t>
            </a:r>
          </a:p>
          <a:p>
            <a:pPr marL="171450" lvl="0" indent="-171450" algn="r" rtl="1">
              <a:buFont typeface="Arial" charset="0"/>
              <a:buChar char="•"/>
            </a:pPr>
            <a:r>
              <a:rPr lang="ar-SA" sz="1200" kern="1200" dirty="0">
                <a:solidFill>
                  <a:schemeClr val="tx1"/>
                </a:solidFill>
                <a:effectLst/>
                <a:latin typeface="Arial"/>
                <a:cs typeface="Arial"/>
              </a:rPr>
              <a:t>مراجعة الشرائح وملاحظات المقدم</a:t>
            </a:r>
          </a:p>
          <a:p>
            <a:pPr algn="r" rtl="1"/>
            <a:r>
              <a:rPr lang="ar-SA" sz="1200" kern="1200" dirty="0">
                <a:solidFill>
                  <a:schemeClr val="tx1"/>
                </a:solidFill>
                <a:effectLst/>
                <a:latin typeface="Arial"/>
                <a:cs typeface="Arial"/>
              </a:rPr>
              <a:t> </a:t>
            </a:r>
          </a:p>
          <a:p>
            <a:pPr algn="r" rtl="1"/>
            <a:r>
              <a:rPr lang="ar-SA" sz="1200" b="1" kern="1200" dirty="0">
                <a:solidFill>
                  <a:schemeClr val="tx1"/>
                </a:solidFill>
                <a:effectLst/>
                <a:latin typeface="Arial"/>
                <a:cs typeface="Arial"/>
              </a:rPr>
              <a:t>الإطار</a:t>
            </a:r>
            <a:endParaRPr lang="ar-SA" sz="1200" kern="1200" dirty="0">
              <a:solidFill>
                <a:schemeClr val="tx1"/>
              </a:solidFill>
              <a:effectLst/>
              <a:latin typeface="Arial"/>
              <a:ea typeface="Arial"/>
              <a:cs typeface="Arial"/>
            </a:endParaRPr>
          </a:p>
          <a:p>
            <a:pPr rtl="1"/>
            <a:endParaRPr lang="ar-SA" sz="1200" b="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10 دقائق - الأهداف والمقدمة (1-2)</a:t>
            </a:r>
          </a:p>
          <a:p>
            <a:pPr algn="r" rtl="1"/>
            <a:r>
              <a:rPr lang="ar-SA" sz="1200" kern="1200" dirty="0">
                <a:solidFill>
                  <a:schemeClr val="tx1"/>
                </a:solidFill>
                <a:effectLst/>
                <a:latin typeface="Arial"/>
                <a:cs typeface="Arial"/>
              </a:rPr>
              <a:t>5 دقائق- نظرة عامة (3-4)</a:t>
            </a:r>
          </a:p>
          <a:p>
            <a:pPr algn="r" rtl="1"/>
            <a:r>
              <a:rPr lang="ar-SA" sz="1200" kern="1200" dirty="0">
                <a:solidFill>
                  <a:schemeClr val="tx1"/>
                </a:solidFill>
                <a:effectLst/>
                <a:latin typeface="Arial"/>
                <a:cs typeface="Arial"/>
              </a:rPr>
              <a:t>15 دقيقة - الترحيب ومنح الشعور بالراحة (5-6)</a:t>
            </a:r>
          </a:p>
          <a:p>
            <a:pPr algn="r" rtl="1"/>
            <a:r>
              <a:rPr lang="ar-SA" sz="1200" kern="1200" dirty="0">
                <a:solidFill>
                  <a:schemeClr val="tx1"/>
                </a:solidFill>
                <a:effectLst/>
                <a:latin typeface="Arial"/>
                <a:cs typeface="Arial"/>
              </a:rPr>
              <a:t>15 دقيقة – الموافقة المطلعة (7-11)</a:t>
            </a:r>
          </a:p>
          <a:p>
            <a:pPr algn="r" rtl="1"/>
            <a:r>
              <a:rPr lang="ar-SA" sz="1200" kern="1200" dirty="0">
                <a:solidFill>
                  <a:schemeClr val="tx1"/>
                </a:solidFill>
                <a:effectLst/>
                <a:latin typeface="Arial"/>
                <a:cs typeface="Arial"/>
              </a:rPr>
              <a:t>15 دقيقة – 5 خطوات للموافقة المطلعة (12-15)</a:t>
            </a:r>
          </a:p>
          <a:p>
            <a:pPr algn="r" rtl="1"/>
            <a:r>
              <a:rPr lang="ar-SA" sz="1200" kern="1200" dirty="0">
                <a:solidFill>
                  <a:schemeClr val="tx1"/>
                </a:solidFill>
                <a:effectLst/>
                <a:latin typeface="Arial"/>
                <a:cs typeface="Arial"/>
              </a:rPr>
              <a:t>20 دقيقة - حقوق الناجي/الناجيةوإتمام الموافقة (16-18)</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a:solidFill>
                  <a:schemeClr val="tx1"/>
                </a:solidFill>
                <a:effectLst/>
                <a:latin typeface="Arial"/>
                <a:cs typeface="Arial"/>
              </a:rPr>
              <a:t>20 دقيقة -  لعب الأدوار (19)</a:t>
            </a:r>
          </a:p>
          <a:p>
            <a:pPr algn="r" rtl="1"/>
            <a:r>
              <a:rPr lang="ar-SA" sz="1200" kern="1200" dirty="0">
                <a:solidFill>
                  <a:schemeClr val="tx1"/>
                </a:solidFill>
                <a:effectLst/>
                <a:latin typeface="Arial"/>
                <a:cs typeface="Arial"/>
              </a:rPr>
              <a:t>5</a:t>
            </a:r>
            <a:r>
              <a:rPr lang="ar-SA" smtClean="0">
                <a:latin typeface="Arial"/>
                <a:cs typeface="Arial"/>
              </a:rPr>
              <a:t> </a:t>
            </a:r>
            <a:r>
              <a:rPr lang="ar-SA" sz="1200" kern="1200" dirty="0">
                <a:solidFill>
                  <a:schemeClr val="tx1"/>
                </a:solidFill>
                <a:effectLst/>
                <a:latin typeface="Arial"/>
                <a:cs typeface="Arial"/>
              </a:rPr>
              <a:t>دقيقة - الإنهاء (20)</a:t>
            </a:r>
          </a:p>
          <a:p>
            <a:pPr rtl="1"/>
            <a:endParaRPr lang="ar-SA" sz="1200" b="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الملاحظات الفنية</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استخدام هذه الوحدة</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عند التحدث عن الموافقة، من السهل أن يظل تركيز العاملين الاجتماعيين منصباً على كيفية (متى أطلب الحصول على الموافقة ولأجل ماذا أطلب الموافقة) بدلاً من التركيز على هدف ضمان الموافقةالمطلعة ، المتمثل في السماح للناجين/الناجيات بالتحكم في عملية إدارة الحالة إلى أقصى حد ممكن. قد يكون من المفيد إعادة المحادثة إلى هذه النقطة إذا كان هناك التباس. </a:t>
            </a:r>
          </a:p>
          <a:p>
            <a:pPr rtl="1"/>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وتُعد السرية من المجالات الأخرى التي يمكن أن تنطوي على التباس عند الحديث عن إدارة الحالة. في كثير من الأحيان، يرى الناس السرية على أنها إخفاء المعلومات أو إبقائها طي الكتمان من أجل السرية؛ وفي الواقع، تتمثل السرية في إدراك أن المعلومات المتعلقة بالناجي/الناجية تخصه هو/هي، وبالتالي ليس لدينا الحق في استخدامها أو مشاركتها دون إذن منه/منها. وفي ضوء ذلك، فإن السرية تتعلق أيضاً بسيطرة (سلامة) الناجين/الناجية. </a:t>
            </a:r>
          </a:p>
          <a:p>
            <a:pPr rtl="1"/>
            <a:endParaRPr lang="ar-SA" sz="1200"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معرفة الميسر</a:t>
            </a:r>
            <a:endParaRPr lang="ar-SA" sz="1200" kern="1200" dirty="0">
              <a:solidFill>
                <a:schemeClr val="tx1"/>
              </a:solidFill>
              <a:effectLst/>
              <a:latin typeface="Arial"/>
              <a:ea typeface="Arial"/>
              <a:cs typeface="Arial"/>
            </a:endParaRPr>
          </a:p>
          <a:p>
            <a:pPr algn="r" rtl="1"/>
            <a:r>
              <a:rPr lang="ar-SA" sz="1200" kern="1200" dirty="0">
                <a:solidFill>
                  <a:schemeClr val="tx1"/>
                </a:solidFill>
                <a:effectLst/>
                <a:latin typeface="Arial"/>
                <a:cs typeface="Arial"/>
              </a:rPr>
              <a:t>ينبغي أن يكون الميسرون على دراية بخطوات عملية إدارة الحالة والحصول على الموافقة المطلعةوالاحتفاظ بها، والسرية، ومتى يتوجب تطبيق استثناءات. </a:t>
            </a:r>
          </a:p>
          <a:p>
            <a:pPr rtl="1"/>
            <a:endParaRPr lang="ar-SA" sz="1200" b="1" kern="1200" dirty="0">
              <a:solidFill>
                <a:schemeClr val="tx1"/>
              </a:solidFill>
              <a:effectLst/>
              <a:latin typeface="Arial"/>
              <a:ea typeface="Arial"/>
              <a:cs typeface="Arial"/>
            </a:endParaRPr>
          </a:p>
          <a:p>
            <a:pPr algn="r" rtl="1"/>
            <a:r>
              <a:rPr lang="ar-SA" sz="1200" b="1" kern="1200" dirty="0">
                <a:solidFill>
                  <a:schemeClr val="tx1"/>
                </a:solidFill>
                <a:effectLst/>
                <a:latin typeface="Arial"/>
                <a:cs typeface="Arial"/>
              </a:rPr>
              <a:t>الرسائل الرئيسية</a:t>
            </a:r>
            <a:endParaRPr lang="ar-SA" sz="1200" kern="1200" dirty="0">
              <a:solidFill>
                <a:schemeClr val="tx1"/>
              </a:solidFill>
              <a:effectLst/>
              <a:latin typeface="Arial"/>
              <a:ea typeface="Arial"/>
              <a:cs typeface="Arial"/>
            </a:endParaRPr>
          </a:p>
          <a:p>
            <a:pPr marL="171450" lvl="0" indent="-171450" algn="r" rtl="1">
              <a:buFont typeface="Arial" charset="0"/>
              <a:buChar char="•"/>
            </a:pPr>
            <a:r>
              <a:rPr lang="ar-SA" sz="1200" kern="1200" dirty="0">
                <a:solidFill>
                  <a:schemeClr val="tx1"/>
                </a:solidFill>
                <a:effectLst/>
                <a:latin typeface="Arial"/>
                <a:cs typeface="Arial"/>
              </a:rPr>
              <a:t>من الضروري إقامة علاقة قوية مع الناجين/الناجيات من بداية عملية إدارة الحالة. ولا ينبغي إغفال خطوة تحية الناجي/الناجية ومنحه شعوراً بالراحة. </a:t>
            </a:r>
          </a:p>
          <a:p>
            <a:pPr marL="171450" lvl="0" indent="-171450" algn="r" rtl="1">
              <a:buFont typeface="Arial" charset="0"/>
              <a:buChar char="•"/>
            </a:pPr>
            <a:r>
              <a:rPr lang="ar-SA" sz="1200" kern="1200" dirty="0">
                <a:solidFill>
                  <a:schemeClr val="tx1"/>
                </a:solidFill>
                <a:effectLst/>
                <a:latin typeface="Arial"/>
                <a:cs typeface="Arial"/>
              </a:rPr>
              <a:t>الموافقة المطلعة هي عملية تهدف إلى ضمان تحكم الناجي/الناجية في عملية إدارة الحالة وشعوره بالراحة بشأنها. تعني الموافقة المطلعة أن الناجي/الناجية لديه/لديها القدرة على الموافقة ويفهم/تفهم ما يوافق/توافق عليه. فهي تنطبق من البداية وعلى مدار عملية إدارة  الحالة.</a:t>
            </a:r>
          </a:p>
          <a:p>
            <a:pPr marL="171450" lvl="0" indent="-171450" algn="r" rtl="1">
              <a:buFont typeface="Arial" charset="0"/>
              <a:buChar char="•"/>
            </a:pPr>
            <a:r>
              <a:rPr lang="ar-SA" sz="1200" kern="1200" dirty="0">
                <a:solidFill>
                  <a:schemeClr val="tx1"/>
                </a:solidFill>
                <a:effectLst/>
                <a:latin typeface="Arial"/>
                <a:cs typeface="Arial"/>
              </a:rPr>
              <a:t>ويحق للناجي/الناجية طوال جميع مراحل عملية إدارة الحالة - طلب عدم توثيق المعلومات أو الإجابة على الأسئلة أو عدم الإجابة عليها أو أخذ قسط من الراحة أو طلب الحصول على تفسيرات أو طلب عامل اجتماعي مختلف أو رفض الإحالات وما إلى ذلك. </a:t>
            </a:r>
          </a:p>
          <a:p>
            <a:pPr marL="171450" lvl="0" indent="-171450" algn="r" rtl="1">
              <a:buFont typeface="Arial" charset="0"/>
              <a:buChar char="•"/>
            </a:pPr>
            <a:r>
              <a:rPr lang="ar-SA" sz="1200" kern="1200" dirty="0">
                <a:solidFill>
                  <a:schemeClr val="tx1"/>
                </a:solidFill>
                <a:effectLst/>
                <a:latin typeface="Arial"/>
                <a:cs typeface="Arial"/>
              </a:rPr>
              <a:t>تعتبر السرية جزءاً أساسياً من إدارة الحالة، حيث يتم الاعتراف بحق الناجي/الناجية في التحكم في المعلومات المتعلقة به وتساعد على إبقاء الناجي/الناجية في أمان.</a:t>
            </a:r>
          </a:p>
          <a:p>
            <a:pPr rtl="1"/>
            <a:endParaRPr lang="ar-SA" dirty="0"/>
          </a:p>
          <a:p>
            <a:pPr marL="0" marR="0" indent="0" algn="l" defTabSz="914400" rtl="1" eaLnBrk="1" fontAlgn="base" latinLnBrk="0" hangingPunct="1">
              <a:lnSpc>
                <a:spcPct val="100000"/>
              </a:lnSpc>
              <a:spcBef>
                <a:spcPct val="0"/>
              </a:spcBef>
              <a:spcAft>
                <a:spcPct val="0"/>
              </a:spcAft>
              <a:buClrTx/>
              <a:buSzTx/>
              <a:buFontTx/>
              <a:buNone/>
              <a:tabLst/>
              <a:defRPr/>
            </a:pPr>
            <a:endParaRPr lang="ar-SA" dirty="0"/>
          </a:p>
          <a:p>
            <a:pPr rtl="1" eaLnBrk="1" hangingPunct="1">
              <a:spcBef>
                <a:spcPct val="0"/>
              </a:spcBef>
            </a:pPr>
            <a:endParaRPr lang="ar-SA" dirty="0"/>
          </a:p>
        </p:txBody>
      </p:sp>
      <p:sp>
        <p:nvSpPr>
          <p:cNvPr id="34820" name="Slide Number Placeholder 3"/>
          <p:cNvSpPr>
            <a:spLocks noGrp="1"/>
          </p:cNvSpPr>
          <p:nvPr>
            <p:ph type="sldNum" sz="quarter" idx="5"/>
          </p:nvPr>
        </p:nvSpPr>
        <p:spPr bwMode="auto">
          <a:noFill/>
          <a:ln>
            <a:miter lim="800000"/>
            <a:headEnd/>
            <a:tailEnd/>
          </a:ln>
        </p:spPr>
        <p:txBody>
          <a:bodyPr/>
          <a:lstStyle/>
          <a:p>
            <a:pPr rtl="1"/>
            <a:fld id="{C2D44066-B45F-4E38-A100-9B204B60426C}" type="slidenum">
              <a:rPr lang="en-US">
                <a:solidFill>
                  <a:prstClr val="black"/>
                </a:solidFill>
              </a:rPr>
              <a:pPr/>
              <a:t>2</a:t>
            </a:fld>
            <a:endParaRPr lang="ar-SA">
              <a:solidFill>
                <a:prstClr val="black"/>
              </a:solidFill>
            </a:endParaRPr>
          </a:p>
        </p:txBody>
      </p:sp>
    </p:spTree>
    <p:extLst>
      <p:ext uri="{BB962C8B-B14F-4D97-AF65-F5344CB8AC3E}">
        <p14:creationId xmlns:p14="http://schemas.microsoft.com/office/powerpoint/2010/main" val="2587257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وأخيراً، بعد شرح دور العامل الاجتماعي وإدارة الحالة، والسرية واستثناءات السرية، وحقوق العميل، اسأل الناجية إذا كانت لديها أي أسئلة. إذا كانت لديها أسئلة، فأنت بحاجة إلى الاستماع باهتمام لها، والسعي لفهم والتحقق من مخاوفها وتزويدها بالخيارات فيما يتعلق بتوفير الخدمات: "هل لديك أي أسئلة حول أي شيء شرحته لك؟ [أتح الوقت للإجابة على أي أسئلة] إذا كنت قد أجبت على كل أسئلتك، فهل لي الحصول على إذن منك لمواصلة حديثنا والبدء في العمل معك؟" </a:t>
            </a:r>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  إذا كان الجواب لا، فتأكد من عدم استجابتك لذلك بإبداء الغضب أو الإحباط - فهذا خيار مقبول، ويجب علينا دائماً دعم قدرة الناجي/الناجية على القيام بالاختيارات. </a:t>
            </a: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r" defTabSz="914400" rtl="1" eaLnBrk="1" fontAlgn="auto" latinLnBrk="0" hangingPunct="1">
              <a:lnSpc>
                <a:spcPct val="100000"/>
              </a:lnSpc>
              <a:spcBef>
                <a:spcPts val="0"/>
              </a:spcBef>
              <a:spcAft>
                <a:spcPts val="0"/>
              </a:spcAft>
              <a:buClrTx/>
              <a:buSzTx/>
              <a:buFontTx/>
              <a:buNone/>
              <a:tabLst/>
              <a:defRPr/>
            </a:pPr>
            <a:r>
              <a:rPr lang="ar-SA" smtClean="0">
                <a:latin typeface="Arial"/>
                <a:cs typeface="Arial"/>
              </a:rPr>
              <a:t>وبمجرد الإجابة على أسئلة الناجي/الناجية، اسأل ما إذا كان لديك إذن منه/منها بالمضي قدماً في خدمات إدارة الحالة واطلب توقيع نموذج الموافقة المطلعة. </a:t>
            </a: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marL="0" marR="0" indent="0" algn="l" defTabSz="914400" rtl="1" eaLnBrk="1" fontAlgn="auto" latinLnBrk="0" hangingPunct="1">
              <a:lnSpc>
                <a:spcPct val="100000"/>
              </a:lnSpc>
              <a:spcBef>
                <a:spcPts val="0"/>
              </a:spcBef>
              <a:spcAft>
                <a:spcPts val="0"/>
              </a:spcAft>
              <a:buClrTx/>
              <a:buSzTx/>
              <a:buFontTx/>
              <a:buNone/>
              <a:tabLst/>
              <a:defRPr/>
            </a:pPr>
            <a:endParaRPr lang="ar-SA"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20</a:t>
            </a:fld>
            <a:endParaRPr lang="ar-SA"/>
          </a:p>
        </p:txBody>
      </p:sp>
    </p:spTree>
    <p:extLst>
      <p:ext uri="{BB962C8B-B14F-4D97-AF65-F5344CB8AC3E}">
        <p14:creationId xmlns:p14="http://schemas.microsoft.com/office/powerpoint/2010/main" val="519066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حسناً، دعونا نضع كل ما تعلمناه قيد الممارسة. سننقسم إلى مجموعتين (الميسر، يمكنك جعل من بالغرفة يقومون بإحصاء الأعداد، وينقسمون إلى مجموعة من العدد 1 والعدد 2). المجموعة 1، مراجعة مكونات الخطوة 1، سوف تلعب دور العامل الاجتماعي. المجموعة 2، التفكير في ناجية تعمل معها حالياً، سوف تلعب دور هذه الناجية. "الناجيات"، يرجى تذكر تغيير اسم الناجية والمعلومات التعريفية لأغراض السرية! بمجرد الانتهاء من لعب الأدوار، قوموا بتبديل الأدوار!</a:t>
            </a:r>
          </a:p>
          <a:p>
            <a:pPr rtl="1"/>
            <a:endParaRPr lang="ar-SA" baseline="0" dirty="0"/>
          </a:p>
          <a:p>
            <a:pPr algn="r" rtl="1"/>
            <a:r>
              <a:rPr lang="ar-SA" b="1" baseline="0" dirty="0">
                <a:latin typeface="Arial"/>
                <a:cs typeface="Arial"/>
              </a:rPr>
              <a:t>*بعد لعب الأدوار، اطلب من الجميع العودة إلى المجموعة الأكبر ومشاركة الخبرات.* </a:t>
            </a:r>
            <a:endParaRPr lang="ar-SA" b="1" dirty="0"/>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21</a:t>
            </a:fld>
            <a:endParaRPr lang="ar-SA"/>
          </a:p>
        </p:txBody>
      </p:sp>
    </p:spTree>
    <p:extLst>
      <p:ext uri="{BB962C8B-B14F-4D97-AF65-F5344CB8AC3E}">
        <p14:creationId xmlns:p14="http://schemas.microsoft.com/office/powerpoint/2010/main" val="3858795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p:txBody>
          <a:bodyPr wrap="square" numCol="1" anchor="t" anchorCtr="0" compatLnSpc="1">
            <a:prstTxWarp prst="textNoShape">
              <a:avLst/>
            </a:prstTxWarp>
          </a:bodyPr>
          <a:lstStyle/>
          <a:p>
            <a:pPr algn="r" rtl="1" eaLnBrk="1" hangingPunct="1">
              <a:spcBef>
                <a:spcPct val="0"/>
              </a:spcBef>
              <a:defRPr/>
            </a:pPr>
            <a:r>
              <a:rPr lang="ar-SA" b="1" dirty="0">
                <a:latin typeface="Arial"/>
                <a:cs typeface="Arial"/>
              </a:rPr>
              <a:t>**مراجعة الرسائل الرئيسية من الجلسة.**</a:t>
            </a:r>
            <a:endParaRPr lang="ar-SA" b="1" dirty="0"/>
          </a:p>
          <a:p>
            <a:pPr rtl="1" eaLnBrk="1" hangingPunct="1">
              <a:spcBef>
                <a:spcPct val="0"/>
              </a:spcBef>
              <a:defRPr/>
            </a:pPr>
            <a:endParaRPr lang="ar-SA" dirty="0"/>
          </a:p>
          <a:p>
            <a:pPr algn="r" rtl="1" eaLnBrk="1" hangingPunct="1">
              <a:spcBef>
                <a:spcPct val="0"/>
              </a:spcBef>
              <a:defRPr/>
            </a:pPr>
            <a:r>
              <a:rPr lang="ar-SA" smtClean="0">
                <a:latin typeface="Arial"/>
                <a:cs typeface="Arial"/>
              </a:rPr>
              <a:t>نشكركم جميعاً على وقتكم واهتمامكم ومشاركتكم. قبل أن ننتهي، أود إتاحة المجال لأية أسئلة أو مخاوف أو أفكار قد تكون لديكم. </a:t>
            </a:r>
          </a:p>
          <a:p>
            <a:pPr rtl="1" eaLnBrk="1" hangingPunct="1">
              <a:spcBef>
                <a:spcPct val="0"/>
              </a:spcBef>
              <a:defRPr/>
            </a:pPr>
            <a:endParaRPr lang="ar-SA" dirty="0"/>
          </a:p>
          <a:p>
            <a:pPr algn="r" rtl="1" eaLnBrk="1" fontAlgn="auto" hangingPunct="1">
              <a:spcBef>
                <a:spcPts val="0"/>
              </a:spcBef>
              <a:spcAft>
                <a:spcPts val="0"/>
              </a:spcAft>
              <a:defRPr/>
            </a:pPr>
            <a:r>
              <a:rPr lang="ar-SA" smtClean="0">
                <a:latin typeface="Arial"/>
                <a:cs typeface="Arial"/>
              </a:rPr>
              <a:t>*أسئلة تحفيزية، حسب الحاجة:</a:t>
            </a:r>
            <a:r>
              <a:rPr lang="ar-SA" b="1" dirty="0">
                <a:latin typeface="Arial"/>
                <a:cs typeface="Arial"/>
              </a:rPr>
              <a:t> </a:t>
            </a:r>
          </a:p>
          <a:p>
            <a:pPr rtl="1" eaLnBrk="1" fontAlgn="auto" hangingPunct="1">
              <a:spcBef>
                <a:spcPts val="0"/>
              </a:spcBef>
              <a:spcAft>
                <a:spcPts val="0"/>
              </a:spcAft>
              <a:defRPr/>
            </a:pPr>
            <a:endParaRPr lang="ar-SA" dirty="0"/>
          </a:p>
          <a:p>
            <a:pPr algn="r" rtl="1" eaLnBrk="1" fontAlgn="auto" hangingPunct="1">
              <a:spcBef>
                <a:spcPts val="0"/>
              </a:spcBef>
              <a:spcAft>
                <a:spcPts val="0"/>
              </a:spcAft>
              <a:defRPr/>
            </a:pPr>
            <a:r>
              <a:rPr lang="ar-SA" smtClean="0">
                <a:latin typeface="Arial"/>
                <a:cs typeface="Arial"/>
              </a:rPr>
              <a:t>- كيف وجدت هذه الجلسة؟ </a:t>
            </a:r>
          </a:p>
          <a:p>
            <a:pPr marL="171450" indent="-171450" algn="r" rtl="1" eaLnBrk="1" fontAlgn="auto" hangingPunct="1">
              <a:spcBef>
                <a:spcPts val="0"/>
              </a:spcBef>
              <a:spcAft>
                <a:spcPts val="0"/>
              </a:spcAft>
              <a:buFontTx/>
              <a:buChar char="-"/>
              <a:defRPr/>
            </a:pPr>
            <a:r>
              <a:rPr lang="ar-SA" smtClean="0">
                <a:latin typeface="Arial"/>
                <a:cs typeface="Arial"/>
              </a:rPr>
              <a:t>ما الذي كان سهلاً؟ ما الذي كان صعباً؟ </a:t>
            </a:r>
          </a:p>
          <a:p>
            <a:pPr marL="171450" indent="-171450" algn="r" rtl="1" eaLnBrk="1" fontAlgn="auto" hangingPunct="1">
              <a:spcBef>
                <a:spcPts val="0"/>
              </a:spcBef>
              <a:spcAft>
                <a:spcPts val="0"/>
              </a:spcAft>
              <a:buFontTx/>
              <a:buChar char="-"/>
              <a:defRPr/>
            </a:pPr>
            <a:r>
              <a:rPr lang="ar-SA" smtClean="0">
                <a:latin typeface="Arial"/>
                <a:cs typeface="Arial"/>
              </a:rPr>
              <a:t>ما الذي ترغب في مواصلة التفكير بشأنه لاحقاً؟</a:t>
            </a:r>
          </a:p>
          <a:p>
            <a:pPr rtl="1" eaLnBrk="1" hangingPunct="1">
              <a:spcBef>
                <a:spcPct val="0"/>
              </a:spcBef>
              <a:defRPr/>
            </a:pPr>
            <a:endParaRPr lang="ar-SA" dirty="0"/>
          </a:p>
        </p:txBody>
      </p:sp>
      <p:sp>
        <p:nvSpPr>
          <p:cNvPr id="39940" name="Slide Number Placeholder 3"/>
          <p:cNvSpPr>
            <a:spLocks noGrp="1"/>
          </p:cNvSpPr>
          <p:nvPr>
            <p:ph type="sldNum" sz="quarter" idx="5"/>
          </p:nvPr>
        </p:nvSpPr>
        <p:spPr bwMode="auto">
          <a:noFill/>
          <a:ln>
            <a:miter lim="800000"/>
            <a:headEnd/>
            <a:tailEnd/>
          </a:ln>
        </p:spPr>
        <p:txBody>
          <a:bodyPr/>
          <a:lstStyle/>
          <a:p>
            <a:pPr rtl="1"/>
            <a:fld id="{332ADD6D-7969-4A5D-883C-C428409FDD5A}" type="slidenum">
              <a:rPr lang="en-US">
                <a:solidFill>
                  <a:prstClr val="black"/>
                </a:solidFill>
              </a:rPr>
              <a:pPr/>
              <a:t>22</a:t>
            </a:fld>
            <a:endParaRPr lang="ar-SA">
              <a:solidFill>
                <a:prstClr val="black"/>
              </a:solidFill>
            </a:endParaRPr>
          </a:p>
        </p:txBody>
      </p:sp>
    </p:spTree>
    <p:extLst>
      <p:ext uri="{BB962C8B-B14F-4D97-AF65-F5344CB8AC3E}">
        <p14:creationId xmlns:p14="http://schemas.microsoft.com/office/powerpoint/2010/main" val="1113471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gn="r" rtl="1"/>
            <a:r>
              <a:rPr lang="ar-SA" smtClean="0">
                <a:latin typeface="Arial"/>
                <a:cs typeface="Arial"/>
              </a:rPr>
              <a:t>تتمثل أهدافنا الثلاثة للجلسة في: </a:t>
            </a:r>
          </a:p>
          <a:p>
            <a:pPr lvl="0" algn="r" rtl="1"/>
            <a:r>
              <a:rPr lang="ar-SA" smtClean="0">
                <a:latin typeface="Arial"/>
                <a:cs typeface="Arial"/>
              </a:rPr>
              <a:t>1. تعلم تحية الناجي/الناجية ومنحه الشعور بالراحة لبناء علاقة فعالة.</a:t>
            </a:r>
          </a:p>
          <a:p>
            <a:pPr lvl="0" algn="r" rtl="1"/>
            <a:r>
              <a:rPr lang="ar-SA" smtClean="0">
                <a:latin typeface="Arial"/>
                <a:cs typeface="Arial"/>
              </a:rPr>
              <a:t>2. شرح السرية وواستثناءاتها. </a:t>
            </a:r>
          </a:p>
          <a:p>
            <a:pPr lvl="0" algn="r" rtl="1"/>
            <a:r>
              <a:rPr lang="ar-SA" smtClean="0">
                <a:latin typeface="Arial"/>
                <a:cs typeface="Arial"/>
              </a:rPr>
              <a:t>3. توجيه العملاء بشأن إجراءات الموافقة المطلعة بطريقة آمنة وتمكينية. </a:t>
            </a:r>
          </a:p>
          <a:p>
            <a:pPr rtl="1" eaLnBrk="1" fontAlgn="auto" hangingPunct="1">
              <a:spcBef>
                <a:spcPts val="0"/>
              </a:spcBef>
              <a:spcAft>
                <a:spcPts val="0"/>
              </a:spcAft>
              <a:defRPr/>
            </a:pPr>
            <a:endParaRPr lang="ar-SA" dirty="0">
              <a:ea typeface="Arial"/>
              <a:cs typeface="Arial"/>
            </a:endParaRPr>
          </a:p>
        </p:txBody>
      </p:sp>
      <p:sp>
        <p:nvSpPr>
          <p:cNvPr id="35844" name="Slide Number Placeholder 3"/>
          <p:cNvSpPr>
            <a:spLocks noGrp="1"/>
          </p:cNvSpPr>
          <p:nvPr>
            <p:ph type="sldNum" sz="quarter" idx="5"/>
          </p:nvPr>
        </p:nvSpPr>
        <p:spPr bwMode="auto">
          <a:noFill/>
          <a:ln>
            <a:miter lim="800000"/>
            <a:headEnd/>
            <a:tailEnd/>
          </a:ln>
        </p:spPr>
        <p:txBody>
          <a:bodyPr/>
          <a:lstStyle/>
          <a:p>
            <a:pPr rtl="1"/>
            <a:fld id="{5FF2FED5-3E90-4359-A8D0-DD9906F846E0}" type="slidenum">
              <a:rPr lang="en-US"/>
              <a:pPr/>
              <a:t>3</a:t>
            </a:fld>
            <a:endParaRPr lang="ar-SA"/>
          </a:p>
        </p:txBody>
      </p:sp>
    </p:spTree>
    <p:extLst>
      <p:ext uri="{BB962C8B-B14F-4D97-AF65-F5344CB8AC3E}">
        <p14:creationId xmlns:p14="http://schemas.microsoft.com/office/powerpoint/2010/main" val="2907066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الخطوة الأولى من إدارة الحالة التي تركز على الناجين/الناجيات هي التقديم والمشاركة. </a:t>
            </a:r>
            <a:endParaRPr lang="ar-SA" dirty="0"/>
          </a:p>
        </p:txBody>
      </p:sp>
      <p:sp>
        <p:nvSpPr>
          <p:cNvPr id="4" name="Slide Number Placeholder 3"/>
          <p:cNvSpPr>
            <a:spLocks noGrp="1"/>
          </p:cNvSpPr>
          <p:nvPr>
            <p:ph type="sldNum" sz="quarter" idx="10"/>
          </p:nvPr>
        </p:nvSpPr>
        <p:spPr/>
        <p:txBody>
          <a:bodyPr/>
          <a:lstStyle/>
          <a:p>
            <a:pPr rtl="1"/>
            <a:fld id="{90DE82CF-111A-48C3-9B62-44A2FA92CA0D}" type="slidenum">
              <a:rPr lang="en-US" smtClean="0"/>
              <a:pPr/>
              <a:t>4</a:t>
            </a:fld>
            <a:endParaRPr lang="ar-SA"/>
          </a:p>
        </p:txBody>
      </p:sp>
    </p:spTree>
    <p:extLst>
      <p:ext uri="{BB962C8B-B14F-4D97-AF65-F5344CB8AC3E}">
        <p14:creationId xmlns:p14="http://schemas.microsoft.com/office/powerpoint/2010/main" val="2098903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سنبدأ باستكشاف الغرض من التقديم والمشاركة. في حين أن هذه الخطوة يمكن النظر إليها على أنها ليست مهمة للغاية لأنها تستغرق وقتاً يمكن استخدامه لتقديم الخدمات، إلا إنها الأساس الذي سوف تقدم هذه الخدمات بناءً عليه. فهي تساعد على إقامة صلة مع الناجي/الناجية وبدء علاقة تؤدي للشفاء. طوال التدريب اليوم، سنتحدث عن الموضوعات التي تتناولها هذه القائمة المرجعية؛ جميع الأنشطة الضرورية لتحقيق مشاركة قوية.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5</a:t>
            </a:fld>
            <a:endParaRPr lang="ar-SA"/>
          </a:p>
        </p:txBody>
      </p:sp>
    </p:spTree>
    <p:extLst>
      <p:ext uri="{BB962C8B-B14F-4D97-AF65-F5344CB8AC3E}">
        <p14:creationId xmlns:p14="http://schemas.microsoft.com/office/powerpoint/2010/main" val="2952671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b="1" dirty="0">
                <a:latin typeface="Arial"/>
                <a:cs typeface="Arial"/>
              </a:rPr>
              <a:t>**استخدم النشرة 11.1 الترحيب ومنح شعور بالراحة.  قدم نسخة واحدة للمتطوع. **</a:t>
            </a:r>
          </a:p>
          <a:p>
            <a:pPr rtl="1"/>
            <a:endParaRPr lang="ar-SA" dirty="0"/>
          </a:p>
          <a:p>
            <a:pPr algn="r" rtl="1"/>
            <a:r>
              <a:rPr lang="ar-SA" smtClean="0">
                <a:latin typeface="Arial"/>
                <a:cs typeface="Arial"/>
              </a:rPr>
              <a:t>أحتاج إلى شخص للتطوع للعب دور العميل بينما ألعب أنا دور العامل الاجتماعي. سنقوم بتمثيل سيناريوهين مختلفين. أريد منكم جميعاً قراءة السيناريوهين بشكل فردي.  فكر في ثلاثة أشياء تعتقد أنه يمكن أن يقوم بها/يقولها/يظهرها العاملين الاجتماعيين لخلق مساحة مريحة للعملاء. بعد قضاء بعض الوقت في المناقشة، سوف تشارك كل مجموعة بأفضل ثلاث نصائح لخلق الراحة مع المجموعة الأكبر </a:t>
            </a:r>
            <a:endParaRPr lang="ar-SA" b="1" baseline="0" dirty="0"/>
          </a:p>
          <a:p>
            <a:pPr rtl="1"/>
            <a:endParaRPr lang="ar-SA" b="1" baseline="0" dirty="0"/>
          </a:p>
          <a:p>
            <a:pPr algn="r" rtl="1"/>
            <a:r>
              <a:rPr lang="ar-SA" b="1" baseline="0" dirty="0">
                <a:latin typeface="Arial"/>
                <a:cs typeface="Arial"/>
              </a:rPr>
              <a:t>*اكتب النصائح من كل مجموعة، مع رسم التشابهات إن أمكن. تأكد من إبراز عناصر القائمة المرجعية كلما أمكن ذلك.* </a:t>
            </a:r>
            <a:endParaRPr lang="ar-SA" b="1"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6</a:t>
            </a:fld>
            <a:endParaRPr lang="ar-SA"/>
          </a:p>
        </p:txBody>
      </p:sp>
    </p:spTree>
    <p:extLst>
      <p:ext uri="{BB962C8B-B14F-4D97-AF65-F5344CB8AC3E}">
        <p14:creationId xmlns:p14="http://schemas.microsoft.com/office/powerpoint/2010/main" val="425196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هذا هو الجزء الأول من الخطوة الأولى؛ تحية الناجي/الناجية ومنحه/منحها شعوراً بالراحة. وهو جزء أساسي من بناء العلاقة. يمكنك إنشاء بيئة مريحة وآمنة وخاصة من خلال ضمان أن المساحة الجسدية خاصة وأن العميلة تشعر بالراحة في التحدث معك في هذه المساحة. رتب الأثاث في الغرفة بطريقة ترحيبية (لا تغلق الباب وحاول ألا يكون هناك مكتب حائلاً بينك وبين العميلة). كن ودوداً وهادئاً ومنفتحاً؛ اجلس في مواجهة العميلة، واصل التحدث معها طوال الاجتماع وحافظ على تعابير الوجه المناسبة واستخدم وسائل الاتصال غير الشفهية لإظهار اهتمامك وانتباهك. تأكد من تقديم نفسك وتوضيح من أنت. اسأل العميلة كيف ترغب أن تتعامل معها ووضح دورك بوضوح، بعبارات بسيطة. </a:t>
            </a:r>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7</a:t>
            </a:fld>
            <a:endParaRPr lang="ar-SA"/>
          </a:p>
        </p:txBody>
      </p:sp>
    </p:spTree>
    <p:extLst>
      <p:ext uri="{BB962C8B-B14F-4D97-AF65-F5344CB8AC3E}">
        <p14:creationId xmlns:p14="http://schemas.microsoft.com/office/powerpoint/2010/main" val="94111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في مجموعاتك الصغيرة، أعملوا معاً لكتابة تعريف الموافقة المطلعة - ماذا الذي تعنيه لك؟ بعد كتابة التعريف الخاص بك، ناقش سبب كون الموافقة المطلعة مهمة. بعد قضاء بعض الوقت في المناقشة، سوف تشارك كل مجموعة بالتعريف الخاص بها مع المجموعة الأكبر. (*الميسر، اكتب النقاط الرئيسية للتعريفات، مع رسم أوجه التشابه بين تعريفات المجموعات المختلفة.*) </a:t>
            </a:r>
          </a:p>
          <a:p>
            <a:pPr rtl="1"/>
            <a:endParaRPr lang="ar-SA"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8</a:t>
            </a:fld>
            <a:endParaRPr lang="ar-SA"/>
          </a:p>
        </p:txBody>
      </p:sp>
    </p:spTree>
    <p:extLst>
      <p:ext uri="{BB962C8B-B14F-4D97-AF65-F5344CB8AC3E}">
        <p14:creationId xmlns:p14="http://schemas.microsoft.com/office/powerpoint/2010/main" val="2534175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mtClean="0">
                <a:latin typeface="Arial"/>
                <a:cs typeface="Arial"/>
              </a:rPr>
              <a:t>يتم تعريف الموافقة المطلعة/ بأنها الاتفاق الطوعي لفرد لديه الأهلية القانونية لإعطاء الموافقة. يجب أن تكون لدى الناجية القدرة والنضج لمعرفة وفهم الخدمات التي يتم تقديمها، ويجب أن تكون قادرة قانوناً على إعطاء موافقتها. </a:t>
            </a:r>
          </a:p>
          <a:p>
            <a:pPr rtl="1"/>
            <a:endParaRPr lang="ar-SA" baseline="0" dirty="0"/>
          </a:p>
          <a:p>
            <a:pPr algn="r" rtl="1"/>
            <a:r>
              <a:rPr lang="ar-SA" smtClean="0">
                <a:latin typeface="Arial"/>
                <a:cs typeface="Arial"/>
              </a:rPr>
              <a:t>عندما أقول "الأهلية القانونية لإعطاء الموافقة"، ماذا يعني ذلك بالنسبة لك؟ </a:t>
            </a:r>
          </a:p>
          <a:p>
            <a:pPr rtl="1"/>
            <a:endParaRPr lang="ar-SA" baseline="0" dirty="0"/>
          </a:p>
          <a:p>
            <a:pPr algn="r" rtl="1"/>
            <a:r>
              <a:rPr lang="ar-SA" b="1" baseline="0" dirty="0">
                <a:latin typeface="Arial"/>
                <a:cs typeface="Arial"/>
              </a:rPr>
              <a:t>*أسئلة تحفيزية، حسب الحاجة:</a:t>
            </a:r>
          </a:p>
          <a:p>
            <a:pPr marL="171450" indent="-171450" algn="r" rtl="1">
              <a:buFontTx/>
              <a:buChar char="-"/>
            </a:pPr>
            <a:r>
              <a:rPr lang="ar-SA" smtClean="0">
                <a:latin typeface="Arial"/>
                <a:cs typeface="Arial"/>
              </a:rPr>
              <a:t>كم من العمر يجب أن يبلغ شخص ما لإعطاء موافقته؟ </a:t>
            </a:r>
            <a:r>
              <a:rPr lang="ar-SA" b="1" baseline="0" dirty="0">
                <a:latin typeface="Arial"/>
                <a:cs typeface="Arial"/>
              </a:rPr>
              <a:t>*سنناقش هذه المسألة بمزيد من التفصيل في وحدة العمل مع المراهقات </a:t>
            </a:r>
          </a:p>
          <a:p>
            <a:pPr marL="171450" marR="0" indent="-171450" algn="r" defTabSz="914400" rtl="1" eaLnBrk="1" fontAlgn="auto" latinLnBrk="0" hangingPunct="1">
              <a:lnSpc>
                <a:spcPct val="100000"/>
              </a:lnSpc>
              <a:spcBef>
                <a:spcPts val="0"/>
              </a:spcBef>
              <a:spcAft>
                <a:spcPts val="0"/>
              </a:spcAft>
              <a:buClrTx/>
              <a:buSzTx/>
              <a:buFontTx/>
              <a:buChar char="-"/>
              <a:tabLst/>
              <a:defRPr/>
            </a:pPr>
            <a:r>
              <a:rPr lang="ar-SA" b="0" baseline="0" dirty="0">
                <a:latin typeface="Arial"/>
                <a:cs typeface="Arial"/>
              </a:rPr>
              <a:t>ماذا عن الأشخاص ذوي الإعاقة؟ هل يمكنهم إعطاء موافقتهم؟ </a:t>
            </a:r>
            <a:r>
              <a:rPr lang="ar-SA" b="1" baseline="0" dirty="0">
                <a:latin typeface="Arial"/>
                <a:cs typeface="Arial"/>
              </a:rPr>
              <a:t>*ستناقش هذه المسألة بمزيد من التفصيل في وحدة العمل مع الناجين/الناجيات من ذوي الإعاقة</a:t>
            </a:r>
            <a:endParaRPr lang="ar-SA" b="0" baseline="0" dirty="0"/>
          </a:p>
          <a:p>
            <a:pPr marL="171450" indent="-171450" algn="r" rtl="1">
              <a:buFontTx/>
              <a:buChar char="-"/>
            </a:pPr>
            <a:r>
              <a:rPr lang="ar-SA" b="0" baseline="0" dirty="0">
                <a:latin typeface="Arial"/>
                <a:cs typeface="Arial"/>
              </a:rPr>
              <a:t>ماذا يحدث إذا كان هناك شخص ما يضغط على أحد الناجين/الناجيات - هل تعد الموافقة صحيحة؟</a:t>
            </a:r>
            <a:endParaRPr lang="ar-SA" b="0" dirty="0"/>
          </a:p>
        </p:txBody>
      </p:sp>
      <p:sp>
        <p:nvSpPr>
          <p:cNvPr id="4" name="Slide Number Placeholder 3"/>
          <p:cNvSpPr>
            <a:spLocks noGrp="1"/>
          </p:cNvSpPr>
          <p:nvPr>
            <p:ph type="sldNum" sz="quarter" idx="10"/>
          </p:nvPr>
        </p:nvSpPr>
        <p:spPr/>
        <p:txBody>
          <a:bodyPr/>
          <a:lstStyle/>
          <a:p>
            <a:pPr rtl="1"/>
            <a:fld id="{5930BC76-76F8-4FB8-83AB-63CD4BC2D091}" type="slidenum">
              <a:rPr lang="en-US" smtClean="0"/>
              <a:pPr/>
              <a:t>9</a:t>
            </a:fld>
            <a:endParaRPr lang="ar-SA"/>
          </a:p>
        </p:txBody>
      </p:sp>
    </p:spTree>
    <p:extLst>
      <p:ext uri="{BB962C8B-B14F-4D97-AF65-F5344CB8AC3E}">
        <p14:creationId xmlns:p14="http://schemas.microsoft.com/office/powerpoint/2010/main" val="11102018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2.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4.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1063094"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Option 1">
    <p:spTree>
      <p:nvGrpSpPr>
        <p:cNvPr id="1" name=""/>
        <p:cNvGrpSpPr/>
        <p:nvPr/>
      </p:nvGrpSpPr>
      <p:grpSpPr>
        <a:xfrm>
          <a:off x="0" y="0"/>
          <a:ext cx="0" cy="0"/>
          <a:chOff x="0" y="0"/>
          <a:chExt cx="0" cy="0"/>
        </a:xfrm>
      </p:grpSpPr>
      <p:pic>
        <p:nvPicPr>
          <p:cNvPr id="2" name="Picture 6" descr="IRC-Guidlines-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4" name="Rectangle 3"/>
          <p:cNvSpPr/>
          <p:nvPr userDrawn="1"/>
        </p:nvSpPr>
        <p:spPr>
          <a:xfrm>
            <a:off x="592138" y="1116013"/>
            <a:ext cx="10907712" cy="2487612"/>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cxnSp>
        <p:nvCxnSpPr>
          <p:cNvPr id="5" name="Straight Connector 4"/>
          <p:cNvCxnSpPr/>
          <p:nvPr userDrawn="1"/>
        </p:nvCxnSpPr>
        <p:spPr>
          <a:xfrm>
            <a:off x="871538" y="2971800"/>
            <a:ext cx="10104437" cy="0"/>
          </a:xfrm>
          <a:prstGeom prst="line">
            <a:avLst/>
          </a:prstGeom>
          <a:ln w="76200" cmpd="sng">
            <a:solidFill>
              <a:schemeClr val="accent1"/>
            </a:solidFill>
          </a:ln>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809625" y="1439863"/>
            <a:ext cx="10591800" cy="1427162"/>
          </a:xfrm>
          <a:prstGeom prst="rect">
            <a:avLst/>
          </a:prstGeom>
        </p:spPr>
        <p:txBody>
          <a:bodyPr/>
          <a:lstStyle>
            <a:lvl1pPr algn="l" defTabSz="914400" rtl="0" eaLnBrk="1" latinLnBrk="0" hangingPunct="1">
              <a:lnSpc>
                <a:spcPct val="100000"/>
              </a:lnSpc>
              <a:spcBef>
                <a:spcPct val="0"/>
              </a:spcBef>
              <a:buNone/>
              <a:defRPr sz="6000" kern="1200" cap="all" spc="300" baseline="0">
                <a:solidFill>
                  <a:schemeClr val="bg1"/>
                </a:solidFill>
                <a:latin typeface="+mj-lt"/>
                <a:ea typeface="+mj-ea"/>
                <a:cs typeface="+mj-cs"/>
              </a:defRPr>
            </a:lvl1pPr>
          </a:lstStyle>
          <a:p>
            <a:pPr algn="r" rtl="1">
              <a:defRPr/>
            </a:pPr>
            <a:r>
              <a:rPr lang="ar-SA" sz="3800" dirty="0">
                <a:solidFill>
                  <a:prstClr val="black"/>
                </a:solidFill>
                <a:latin typeface="Arial"/>
                <a:cs typeface="Arial"/>
              </a:rPr>
              <a:t>التدريب على إدارة حالة العنف المبني على النوع الاجتماعي  بين الوكالات</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ver Option 2">
    <p:spTree>
      <p:nvGrpSpPr>
        <p:cNvPr id="1" name=""/>
        <p:cNvGrpSpPr/>
        <p:nvPr/>
      </p:nvGrpSpPr>
      <p:grpSpPr>
        <a:xfrm>
          <a:off x="0" y="0"/>
          <a:ext cx="0" cy="0"/>
          <a:chOff x="0" y="0"/>
          <a:chExt cx="0" cy="0"/>
        </a:xfrm>
      </p:grpSpPr>
      <p:pic>
        <p:nvPicPr>
          <p:cNvPr id="5"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over Option 2">
    <p:spTree>
      <p:nvGrpSpPr>
        <p:cNvPr id="1" name=""/>
        <p:cNvGrpSpPr/>
        <p:nvPr/>
      </p:nvGrpSpPr>
      <p:grpSpPr>
        <a:xfrm>
          <a:off x="0" y="0"/>
          <a:ext cx="0" cy="0"/>
          <a:chOff x="0" y="0"/>
          <a:chExt cx="0" cy="0"/>
        </a:xfrm>
      </p:grpSpPr>
      <p:pic>
        <p:nvPicPr>
          <p:cNvPr id="5" name="Picture 6" descr="IRC-Cover-Green-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over Option 2">
    <p:spTree>
      <p:nvGrpSpPr>
        <p:cNvPr id="1" name=""/>
        <p:cNvGrpSpPr/>
        <p:nvPr/>
      </p:nvGrpSpPr>
      <p:grpSpPr>
        <a:xfrm>
          <a:off x="0" y="0"/>
          <a:ext cx="0" cy="0"/>
          <a:chOff x="0" y="0"/>
          <a:chExt cx="0" cy="0"/>
        </a:xfrm>
      </p:grpSpPr>
      <p:pic>
        <p:nvPicPr>
          <p:cNvPr id="5" name="Picture 6" descr="IRC-Cover-Orang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over Option 2">
    <p:spTree>
      <p:nvGrpSpPr>
        <p:cNvPr id="1" name=""/>
        <p:cNvGrpSpPr/>
        <p:nvPr/>
      </p:nvGrpSpPr>
      <p:grpSpPr>
        <a:xfrm>
          <a:off x="0" y="0"/>
          <a:ext cx="0" cy="0"/>
          <a:chOff x="0" y="0"/>
          <a:chExt cx="0" cy="0"/>
        </a:xfrm>
      </p:grpSpPr>
      <p:pic>
        <p:nvPicPr>
          <p:cNvPr id="5" name="Picture 6" descr="IRC-Cover-Purple-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7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2.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4"/>
              </a:buClr>
              <a:buSzPct val="100000"/>
              <a:buFontTx/>
              <a:buBlip>
                <a:blip r:embed="rId4"/>
              </a:buBlip>
              <a:defRPr sz="2000" spc="0"/>
            </a:lvl1pPr>
            <a:lvl2pPr marL="265176" indent="-137160">
              <a:buClr>
                <a:schemeClr val="accent4"/>
              </a:buClr>
              <a:buSzPct val="100000"/>
              <a:buFontTx/>
              <a:buBlip>
                <a:blip r:embed="rId4"/>
              </a:buBlip>
              <a:defRPr/>
            </a:lvl2pPr>
            <a:lvl3pPr marL="448056" indent="-137160">
              <a:buClr>
                <a:schemeClr val="accent4"/>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8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Yellow.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6"/>
              </a:buClr>
              <a:buSzPct val="100000"/>
              <a:buFontTx/>
              <a:buBlip>
                <a:blip r:embed="rId4"/>
              </a:buBlip>
              <a:defRPr sz="2000" spc="0"/>
            </a:lvl1pPr>
            <a:lvl2pPr marL="265176" indent="-137160">
              <a:buClr>
                <a:schemeClr val="accent6"/>
              </a:buClr>
              <a:buSzPct val="100000"/>
              <a:buFontTx/>
              <a:buBlip>
                <a:blip r:embed="rId4"/>
              </a:buBlip>
              <a:defRPr/>
            </a:lvl2pPr>
            <a:lvl3pPr marL="448056" indent="-137160">
              <a:buClr>
                <a:schemeClr val="accent6"/>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over Option 2">
    <p:spTree>
      <p:nvGrpSpPr>
        <p:cNvPr id="1" name=""/>
        <p:cNvGrpSpPr/>
        <p:nvPr/>
      </p:nvGrpSpPr>
      <p:grpSpPr>
        <a:xfrm>
          <a:off x="0" y="0"/>
          <a:ext cx="0" cy="0"/>
          <a:chOff x="0" y="0"/>
          <a:chExt cx="0" cy="0"/>
        </a:xfrm>
      </p:grpSpPr>
      <p:pic>
        <p:nvPicPr>
          <p:cNvPr id="5" name="Picture 6" descr="IRC-Cover-Yellow-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ctrTitle"/>
          </p:nvPr>
        </p:nvSpPr>
        <p:spPr>
          <a:xfrm>
            <a:off x="973667" y="1962937"/>
            <a:ext cx="10244667" cy="2134930"/>
          </a:xfrm>
        </p:spPr>
        <p:txBody>
          <a:bodyPr anchor="t">
            <a:noAutofit/>
          </a:bodyPr>
          <a:lstStyle>
            <a:lvl1pPr algn="l">
              <a:lnSpc>
                <a:spcPct val="100000"/>
              </a:lnSpc>
              <a:defRPr sz="6000" spc="300" baseline="0">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973667" y="1269486"/>
            <a:ext cx="10329334" cy="720725"/>
          </a:xfrm>
        </p:spPr>
        <p:txBody>
          <a:bodyPr/>
          <a:lstStyle>
            <a:lvl1pPr>
              <a:defRPr sz="2800" b="0" i="0" spc="100">
                <a:solidFill>
                  <a:schemeClr val="bg1"/>
                </a:solidFill>
                <a:latin typeface="+mj-lt"/>
              </a:defRPr>
            </a:lvl1pPr>
          </a:lstStyle>
          <a:p>
            <a:pPr lvl="0"/>
            <a:r>
              <a:rPr lang="en-US"/>
              <a:t>Click to edit Master text styles</a:t>
            </a:r>
          </a:p>
        </p:txBody>
      </p:sp>
      <p:sp>
        <p:nvSpPr>
          <p:cNvPr id="15" name="Text Placeholder 14"/>
          <p:cNvSpPr>
            <a:spLocks noGrp="1"/>
          </p:cNvSpPr>
          <p:nvPr>
            <p:ph type="body" sz="quarter" idx="11"/>
          </p:nvPr>
        </p:nvSpPr>
        <p:spPr>
          <a:xfrm>
            <a:off x="973667" y="4890030"/>
            <a:ext cx="10201275" cy="803275"/>
          </a:xfrm>
        </p:spPr>
        <p:txBody>
          <a:bodyPr/>
          <a:lstStyle>
            <a:lvl1pPr>
              <a:defRPr sz="3200" spc="120">
                <a:solidFill>
                  <a:srgbClr val="FFFFFF"/>
                </a:solidFill>
              </a:defRPr>
            </a:lvl1pPr>
          </a:lstStyle>
          <a:p>
            <a:pPr lvl="0"/>
            <a:r>
              <a:rPr lang="en-US"/>
              <a:t>Click to edit Master text styles</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pic>
        <p:nvPicPr>
          <p:cNvPr id="4" name="Picture 6" descr="IRC-Top-Border-Green.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pic>
        <p:nvPicPr>
          <p:cNvPr id="4"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pic>
        <p:nvPicPr>
          <p:cNvPr id="4" name="Picture 6" descr="IRC-Top-Border-Purple.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pic>
        <p:nvPicPr>
          <p:cNvPr id="4"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p:txBody>
          <a:bodyPr>
            <a:noAutofit/>
          </a:bodyPr>
          <a:lstStyle>
            <a:lvl1pPr>
              <a:lnSpc>
                <a:spcPct val="110000"/>
              </a:lnSpc>
              <a:defRPr spc="30">
                <a:solidFill>
                  <a:schemeClr val="tx2"/>
                </a:solidFill>
              </a:defRPr>
            </a:lvl1pPr>
            <a:lvl2pPr>
              <a:defRPr spc="30"/>
            </a:lvl2pPr>
            <a:lvl3pPr>
              <a:defRPr spc="30"/>
            </a:lvl3pPr>
            <a:lvl4pPr>
              <a:defRPr spc="30"/>
            </a:lvl4pPr>
            <a:lvl5pPr>
              <a:defRPr spc="30"/>
            </a:lvl5pPr>
          </a:lstStyle>
          <a:p>
            <a:pPr lvl="0"/>
            <a:r>
              <a:rPr lang="en-US"/>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pic>
        <p:nvPicPr>
          <p:cNvPr id="7" name="Picture 6" descr="IRC-Top-Border-3.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6" name="Picture 6" descr="IRC-Top-Border-2.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rgbClr val="F3C317"/>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2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5" name="Rectangle 4"/>
          <p:cNvSpPr/>
          <p:nvPr userDrawn="1"/>
        </p:nvSpPr>
        <p:spPr>
          <a:xfrm>
            <a:off x="620713" y="2144713"/>
            <a:ext cx="4868862" cy="2089150"/>
          </a:xfrm>
          <a:prstGeom prst="rect">
            <a:avLst/>
          </a:prstGeom>
          <a:noFill/>
          <a:ln w="76200" cmpd="sng"/>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grpSp>
        <p:nvGrpSpPr>
          <p:cNvPr id="2" name="Group 7"/>
          <p:cNvGrpSpPr>
            <a:grpSpLocks/>
          </p:cNvGrpSpPr>
          <p:nvPr userDrawn="1"/>
        </p:nvGrpSpPr>
        <p:grpSpPr bwMode="auto">
          <a:xfrm>
            <a:off x="860425" y="1974850"/>
            <a:ext cx="4811713" cy="4318000"/>
            <a:chOff x="860776" y="1975557"/>
            <a:chExt cx="4811891" cy="4317998"/>
          </a:xfrm>
        </p:grpSpPr>
        <p:cxnSp>
          <p:nvCxnSpPr>
            <p:cNvPr id="9" name="Straight Connector 8"/>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grpSp>
        <p:nvGrpSpPr>
          <p:cNvPr id="5" name="Group 13"/>
          <p:cNvGrpSpPr>
            <a:grpSpLocks/>
          </p:cNvGrpSpPr>
          <p:nvPr userDrawn="1"/>
        </p:nvGrpSpPr>
        <p:grpSpPr bwMode="auto">
          <a:xfrm>
            <a:off x="6505575" y="1974850"/>
            <a:ext cx="4811713" cy="4318000"/>
            <a:chOff x="860776" y="1975557"/>
            <a:chExt cx="4811891" cy="4317998"/>
          </a:xfrm>
        </p:grpSpPr>
        <p:cxnSp>
          <p:nvCxnSpPr>
            <p:cNvPr id="15" name="Straight Connector 14"/>
            <p:cNvCxnSpPr/>
            <p:nvPr userDrawn="1"/>
          </p:nvCxnSpPr>
          <p:spPr>
            <a:xfrm flipV="1">
              <a:off x="875065" y="1975557"/>
              <a:ext cx="0" cy="21590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860776" y="2018420"/>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860776" y="6293555"/>
              <a:ext cx="4811891" cy="0"/>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V="1">
              <a:off x="5629802" y="2018420"/>
              <a:ext cx="0" cy="4260848"/>
            </a:xfrm>
            <a:prstGeom prst="line">
              <a:avLst/>
            </a:prstGeom>
            <a:ln w="7620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V="1">
              <a:off x="898877" y="3121731"/>
              <a:ext cx="0" cy="3157537"/>
            </a:xfrm>
            <a:prstGeom prst="line">
              <a:avLst/>
            </a:prstGeom>
            <a:ln w="76200" cmpd="sng"/>
          </p:spPr>
          <p:style>
            <a:lnRef idx="2">
              <a:schemeClr val="accent1"/>
            </a:lnRef>
            <a:fillRef idx="0">
              <a:schemeClr val="accent1"/>
            </a:fillRef>
            <a:effectRef idx="1">
              <a:schemeClr val="accent1"/>
            </a:effectRef>
            <a:fontRef idx="minor">
              <a:schemeClr val="tx1"/>
            </a:fontRef>
          </p:style>
        </p:cxnSp>
      </p:grpSp>
      <p:sp>
        <p:nvSpPr>
          <p:cNvPr id="45"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706628"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3143250"/>
            <a:ext cx="4436872" cy="2973917"/>
          </a:xfrm>
        </p:spPr>
        <p:txBody>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13"/>
          </p:nvPr>
        </p:nvSpPr>
        <p:spPr>
          <a:xfrm>
            <a:off x="6351073" y="2232552"/>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5" name="Content Placeholder 3"/>
          <p:cNvSpPr>
            <a:spLocks noGrp="1"/>
          </p:cNvSpPr>
          <p:nvPr>
            <p:ph sz="half" idx="14"/>
          </p:nvPr>
        </p:nvSpPr>
        <p:spPr>
          <a:xfrm>
            <a:off x="6668573" y="3143250"/>
            <a:ext cx="4436872" cy="2973917"/>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14" name="Title 1"/>
          <p:cNvSpPr>
            <a:spLocks noGrp="1"/>
          </p:cNvSpPr>
          <p:nvPr>
            <p:ph type="title"/>
          </p:nvPr>
        </p:nvSpPr>
        <p:spPr>
          <a:xfrm>
            <a:off x="375016" y="204215"/>
            <a:ext cx="11435983" cy="1136341"/>
          </a:xfrm>
        </p:spPr>
        <p:txBody>
          <a:bodyPr/>
          <a:lstStyle>
            <a:lvl1pPr>
              <a:defRPr sz="4000" baseline="0">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noAutofit/>
          </a:bodyPr>
          <a:lstStyle>
            <a:lvl1pPr>
              <a:lnSpc>
                <a:spcPct val="110000"/>
              </a:lnSpc>
              <a:defRPr/>
            </a:lvl1pPr>
            <a:lvl2pPr>
              <a:lnSpc>
                <a:spcPct val="110000"/>
              </a:lnSpc>
              <a:defRPr/>
            </a:lvl2pPr>
            <a:lvl3pPr>
              <a:lnSpc>
                <a:spcPct val="110000"/>
              </a:lnSpc>
              <a:defRPr/>
            </a:lvl3pPr>
            <a:lvl4pPr>
              <a:lnSpc>
                <a:spcPct val="110000"/>
              </a:lnSpc>
              <a:defRPr/>
            </a:lvl4pPr>
            <a:lvl5pPr>
              <a:lnSpc>
                <a:spcPct val="11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1.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1"/>
              </a:buClr>
              <a:buSzPct val="100000"/>
              <a:buFontTx/>
              <a:buBlip>
                <a:blip r:embed="rId4"/>
              </a:buBlip>
              <a:defRPr sz="2000" spc="0"/>
            </a:lvl1pPr>
            <a:lvl2pPr marL="265176" indent="-137160">
              <a:buClr>
                <a:schemeClr val="accent1"/>
              </a:buClr>
              <a:buSzPct val="100000"/>
              <a:buFontTx/>
              <a:buBlip>
                <a:blip r:embed="rId4"/>
              </a:buBlip>
              <a:defRPr/>
            </a:lvl2pPr>
            <a:lvl3pPr marL="448056" indent="-137160">
              <a:buClr>
                <a:schemeClr val="accent1"/>
              </a:buClr>
              <a:buSzPct val="100000"/>
              <a:buFontTx/>
              <a:buBlip>
                <a:blip r:embed="rId4"/>
              </a:buBlip>
              <a:defRPr/>
            </a:lvl3pPr>
            <a:lvl4pPr marL="594360" indent="-137160">
              <a:buSzPct val="100000"/>
              <a:buFontTx/>
              <a:buBlip>
                <a:blip r:embed="rId4"/>
              </a:buBlip>
              <a:defRPr/>
            </a:lvl4pPr>
            <a:lvl5pPr marL="777240" indent="-137160">
              <a:buSzPct val="100000"/>
              <a:buFontTx/>
              <a:buBlip>
                <a:blip r:embed="rId4"/>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pic>
        <p:nvPicPr>
          <p:cNvPr id="6" name="Picture 6" descr="IRC-Top-Bord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cxnSp>
        <p:nvCxnSpPr>
          <p:cNvPr id="7" name="Straight Connector 6"/>
          <p:cNvCxnSpPr/>
          <p:nvPr userDrawn="1"/>
        </p:nvCxnSpPr>
        <p:spPr>
          <a:xfrm>
            <a:off x="1085850" y="3725863"/>
            <a:ext cx="433228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p:ph type="title"/>
          </p:nvPr>
        </p:nvSpPr>
        <p:spPr>
          <a:xfrm>
            <a:off x="375016" y="204215"/>
            <a:ext cx="11435983" cy="1136341"/>
          </a:xfrm>
        </p:spPr>
        <p:txBody>
          <a:bodyPr/>
          <a:lstStyle>
            <a:lvl1pPr>
              <a:defRPr sz="40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5715000" y="2234060"/>
            <a:ext cx="5678424" cy="3946607"/>
          </a:xfrm>
        </p:spPr>
        <p:txBody>
          <a:bodyPr/>
          <a:lstStyle>
            <a:lvl1pPr>
              <a:defRPr sz="2400" spc="20"/>
            </a:lvl1pPr>
            <a:lvl2pPr>
              <a:defRPr sz="2000" spc="20"/>
            </a:lvl2pPr>
            <a:lvl3pPr>
              <a:defRPr sz="1600" spc="20"/>
            </a:lvl3pPr>
            <a:lvl4pPr>
              <a:defRPr sz="1600" spc="20"/>
            </a:lvl4pPr>
            <a:lvl5pPr>
              <a:defRPr sz="1600" spc="2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3908778"/>
            <a:ext cx="4389120" cy="2271889"/>
          </a:xfrm>
        </p:spPr>
        <p:txBody>
          <a:bodyPr lIns="91440" rIns="91440">
            <a:normAutofit/>
          </a:bodyPr>
          <a:lstStyle>
            <a:lvl1pPr marL="0" indent="0">
              <a:lnSpc>
                <a:spcPct val="108000"/>
              </a:lnSpc>
              <a:spcBef>
                <a:spcPts val="600"/>
              </a:spcBef>
              <a:buNone/>
              <a:defRPr sz="2400" spc="2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10"/>
          </p:nvPr>
        </p:nvSpPr>
        <p:spPr>
          <a:xfrm>
            <a:off x="1024128" y="1975557"/>
            <a:ext cx="4389120" cy="1580444"/>
          </a:xfrm>
        </p:spPr>
        <p:txBody>
          <a:bodyPr lIns="91440" rIns="91440" anchor="b">
            <a:noAutofit/>
          </a:bodyPr>
          <a:lstStyle>
            <a:lvl1pPr marL="0" indent="0">
              <a:lnSpc>
                <a:spcPct val="100000"/>
              </a:lnSpc>
              <a:spcBef>
                <a:spcPts val="600"/>
              </a:spcBef>
              <a:buNone/>
              <a:defRPr sz="4400" b="0" i="0" spc="20">
                <a:solidFill>
                  <a:schemeClr val="accent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6"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7" name="Rectangle 6"/>
          <p:cNvSpPr/>
          <p:nvPr userDrawn="1"/>
        </p:nvSpPr>
        <p:spPr>
          <a:xfrm>
            <a:off x="0" y="1552575"/>
            <a:ext cx="12192000" cy="5305425"/>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dirty="0">
              <a:solidFill>
                <a:prstClr val="black"/>
              </a:solidFill>
            </a:endParaRPr>
          </a:p>
        </p:txBody>
      </p:sp>
      <p:sp>
        <p:nvSpPr>
          <p:cNvPr id="8" name="Rectangle 7"/>
          <p:cNvSpPr/>
          <p:nvPr userDrawn="1"/>
        </p:nvSpPr>
        <p:spPr>
          <a:xfrm>
            <a:off x="2840038" y="2003425"/>
            <a:ext cx="6526212" cy="1187450"/>
          </a:xfrm>
          <a:prstGeom prst="rect">
            <a:avLst/>
          </a:prstGeom>
          <a:noFill/>
          <a:ln w="76200" cmpd="sng">
            <a:solidFill>
              <a:schemeClr val="accent3"/>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9" name="Rectangle 8"/>
          <p:cNvSpPr/>
          <p:nvPr userDrawn="1"/>
        </p:nvSpPr>
        <p:spPr>
          <a:xfrm>
            <a:off x="2840038" y="3597275"/>
            <a:ext cx="6526212" cy="1187450"/>
          </a:xfrm>
          <a:prstGeom prst="rect">
            <a:avLst/>
          </a:prstGeom>
          <a:noFill/>
          <a:ln w="76200" cmpd="sng">
            <a:solidFill>
              <a:schemeClr val="accent5"/>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10" name="Rectangle 9"/>
          <p:cNvSpPr/>
          <p:nvPr userDrawn="1"/>
        </p:nvSpPr>
        <p:spPr>
          <a:xfrm>
            <a:off x="2840038" y="5207000"/>
            <a:ext cx="6526212" cy="1187450"/>
          </a:xfrm>
          <a:prstGeom prst="rect">
            <a:avLst/>
          </a:prstGeom>
          <a:noFill/>
          <a:ln w="76200" cmpd="sng">
            <a:solidFill>
              <a:schemeClr val="accent6"/>
            </a:solid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solidFill>
                <a:prstClr val="black"/>
              </a:solidFill>
            </a:endParaRPr>
          </a:p>
        </p:txBody>
      </p:sp>
      <p:sp>
        <p:nvSpPr>
          <p:cNvPr id="2" name="Title 1"/>
          <p:cNvSpPr>
            <a:spLocks noGrp="1"/>
          </p:cNvSpPr>
          <p:nvPr>
            <p:ph type="title"/>
          </p:nvPr>
        </p:nvSpPr>
        <p:spPr>
          <a:xfrm>
            <a:off x="375016" y="204215"/>
            <a:ext cx="11435983" cy="1136341"/>
          </a:xfrm>
        </p:spPr>
        <p:txBody>
          <a:bodyPr/>
          <a:lstStyle>
            <a:lvl1pPr algn="ctr">
              <a:defRPr sz="4000" baseline="0">
                <a:solidFill>
                  <a:schemeClr val="bg1"/>
                </a:solidFill>
              </a:defRPr>
            </a:lvl1pPr>
          </a:lstStyle>
          <a:p>
            <a:r>
              <a:rPr lang="en-US"/>
              <a:t>Click to edit Master title style</a:t>
            </a:r>
            <a:endParaRPr lang="en-US" dirty="0"/>
          </a:p>
        </p:txBody>
      </p:sp>
      <p:sp>
        <p:nvSpPr>
          <p:cNvPr id="15" name="Text Placeholder 14"/>
          <p:cNvSpPr>
            <a:spLocks noGrp="1"/>
          </p:cNvSpPr>
          <p:nvPr>
            <p:ph type="body" sz="quarter" idx="10"/>
          </p:nvPr>
        </p:nvSpPr>
        <p:spPr>
          <a:xfrm>
            <a:off x="3020130" y="2342446"/>
            <a:ext cx="6123869" cy="578554"/>
          </a:xfrm>
        </p:spPr>
        <p:txBody>
          <a:bodyPr>
            <a:normAutofit/>
          </a:bodyPr>
          <a:lstStyle>
            <a:lvl1pPr algn="ctr">
              <a:defRPr sz="3200" b="0" i="0" spc="230">
                <a:solidFill>
                  <a:schemeClr val="accent3"/>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4" name="Text Placeholder 14"/>
          <p:cNvSpPr>
            <a:spLocks noGrp="1"/>
          </p:cNvSpPr>
          <p:nvPr>
            <p:ph type="body" sz="quarter" idx="11"/>
          </p:nvPr>
        </p:nvSpPr>
        <p:spPr>
          <a:xfrm>
            <a:off x="3020130" y="3951110"/>
            <a:ext cx="6123869" cy="578554"/>
          </a:xfrm>
        </p:spPr>
        <p:txBody>
          <a:bodyPr>
            <a:normAutofit/>
          </a:bodyPr>
          <a:lstStyle>
            <a:lvl1pPr algn="ctr">
              <a:defRPr sz="3200" b="0" i="0" spc="230">
                <a:solidFill>
                  <a:schemeClr val="accent5"/>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
        <p:nvSpPr>
          <p:cNvPr id="16" name="Text Placeholder 14"/>
          <p:cNvSpPr>
            <a:spLocks noGrp="1"/>
          </p:cNvSpPr>
          <p:nvPr>
            <p:ph type="body" sz="quarter" idx="12"/>
          </p:nvPr>
        </p:nvSpPr>
        <p:spPr>
          <a:xfrm>
            <a:off x="3020130" y="5573886"/>
            <a:ext cx="6123869" cy="578554"/>
          </a:xfrm>
        </p:spPr>
        <p:txBody>
          <a:bodyPr>
            <a:normAutofit/>
          </a:bodyPr>
          <a:lstStyle>
            <a:lvl1pPr algn="ctr">
              <a:defRPr sz="3200" b="0" i="0" spc="230">
                <a:solidFill>
                  <a:schemeClr val="accent6"/>
                </a:solidFill>
                <a:latin typeface="+mj-lt"/>
              </a:defRPr>
            </a:lvl1pPr>
            <a:lvl2pPr>
              <a:defRPr>
                <a:solidFill>
                  <a:srgbClr val="E8722D"/>
                </a:solidFill>
              </a:defRPr>
            </a:lvl2pPr>
            <a:lvl3pPr>
              <a:defRPr>
                <a:solidFill>
                  <a:srgbClr val="E8722D"/>
                </a:solidFill>
              </a:defRPr>
            </a:lvl3pPr>
            <a:lvl4pPr>
              <a:defRPr>
                <a:solidFill>
                  <a:srgbClr val="E8722D"/>
                </a:solidFill>
              </a:defRPr>
            </a:lvl4pPr>
            <a:lvl5pPr>
              <a:defRPr>
                <a:solidFill>
                  <a:srgbClr val="E8722D"/>
                </a:solidFill>
              </a:defRPr>
            </a:lvl5pPr>
          </a:lstStyle>
          <a:p>
            <a:pPr lvl="0"/>
            <a:r>
              <a:rPr lang="en-US"/>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IRC-Cover-1.jpg"/>
          <p:cNvPicPr>
            <a:picLocks noChangeAspect="1"/>
          </p:cNvPicPr>
          <p:nvPr userDrawn="1"/>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4" name="Title 1"/>
          <p:cNvSpPr txBox="1">
            <a:spLocks/>
          </p:cNvSpPr>
          <p:nvPr userDrawn="1"/>
        </p:nvSpPr>
        <p:spPr>
          <a:xfrm>
            <a:off x="982663" y="1268413"/>
            <a:ext cx="10244137" cy="6619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2800" dirty="0">
                <a:solidFill>
                  <a:prstClr val="white"/>
                </a:solidFill>
                <a:latin typeface="Arial"/>
                <a:cs typeface="Arial"/>
              </a:rPr>
              <a:t>الوحدة 1</a:t>
            </a:r>
          </a:p>
        </p:txBody>
      </p:sp>
      <p:sp>
        <p:nvSpPr>
          <p:cNvPr id="5" name="Title 1"/>
          <p:cNvSpPr txBox="1">
            <a:spLocks/>
          </p:cNvSpPr>
          <p:nvPr userDrawn="1"/>
        </p:nvSpPr>
        <p:spPr>
          <a:xfrm>
            <a:off x="982663" y="4745038"/>
            <a:ext cx="10244137" cy="966787"/>
          </a:xfrm>
          <a:prstGeom prst="rect">
            <a:avLst/>
          </a:prstGeom>
        </p:spPr>
        <p:txBody>
          <a:bodyPr/>
          <a:lstStyle>
            <a:lvl1pPr algn="l" defTabSz="914400" rtl="0" eaLnBrk="1" latinLnBrk="0" hangingPunct="1">
              <a:lnSpc>
                <a:spcPct val="100000"/>
              </a:lnSpc>
              <a:spcBef>
                <a:spcPct val="0"/>
              </a:spcBef>
              <a:buNone/>
              <a:defRPr sz="6000" kern="1200" cap="all" spc="200" baseline="0">
                <a:solidFill>
                  <a:schemeClr val="bg1"/>
                </a:solidFill>
                <a:latin typeface="+mj-lt"/>
                <a:ea typeface="+mj-ea"/>
                <a:cs typeface="+mj-cs"/>
              </a:defRPr>
            </a:lvl1pPr>
          </a:lstStyle>
          <a:p>
            <a:pPr algn="r" rtl="1">
              <a:defRPr/>
            </a:pPr>
            <a:r>
              <a:rPr lang="ar-SA" sz="3200" spc="0" dirty="0">
                <a:solidFill>
                  <a:prstClr val="white"/>
                </a:solidFill>
                <a:latin typeface="Arial"/>
                <a:cs typeface="Arial"/>
              </a:rPr>
              <a:t>انقر لتحرير العنوان الفرعي</a:t>
            </a:r>
          </a:p>
        </p:txBody>
      </p:sp>
      <p:cxnSp>
        <p:nvCxnSpPr>
          <p:cNvPr id="6" name="Straight Connector 5"/>
          <p:cNvCxnSpPr/>
          <p:nvPr userDrawn="1"/>
        </p:nvCxnSpPr>
        <p:spPr>
          <a:xfrm>
            <a:off x="1085850" y="4387850"/>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982132" y="1962937"/>
            <a:ext cx="10244667" cy="2134930"/>
          </a:xfrm>
        </p:spPr>
        <p:txBody>
          <a:bodyPr anchor="t">
            <a:noAutofit/>
          </a:bodyPr>
          <a:lstStyle>
            <a:lvl1pPr algn="l">
              <a:lnSpc>
                <a:spcPct val="100000"/>
              </a:lnSpc>
              <a:defRPr sz="6000" spc="300" baseline="0">
                <a:solidFill>
                  <a:schemeClr val="bg1"/>
                </a:solidFill>
              </a:defRPr>
            </a:lvl1p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3.jpg"/>
          <p:cNvPicPr>
            <a:picLocks noChangeAspect="1"/>
          </p:cNvPicPr>
          <p:nvPr userDrawn="1"/>
        </p:nvPicPr>
        <p:blipFill>
          <a:blip r:embed="rId3" cstate="print"/>
          <a:srcRect/>
          <a:stretch>
            <a:fillRect/>
          </a:stretch>
        </p:blipFill>
        <p:spPr bwMode="auto">
          <a:xfrm flipH="1">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Clr>
                <a:schemeClr val="accent5"/>
              </a:buClr>
              <a:buSzPct val="100000"/>
              <a:buFontTx/>
              <a:buBlip>
                <a:blip r:embed="rId4"/>
              </a:buBlip>
              <a:defRPr sz="2000" spc="0"/>
            </a:lvl1pPr>
            <a:lvl2pPr marL="265176" indent="-137160">
              <a:buClr>
                <a:schemeClr val="accent5"/>
              </a:buClr>
              <a:buSzPct val="100000"/>
              <a:buFontTx/>
              <a:buBlip>
                <a:blip r:embed="rId4"/>
              </a:buBlip>
              <a:defRPr/>
            </a:lvl2pPr>
            <a:lvl3pPr marL="448056" indent="-137160">
              <a:buClr>
                <a:schemeClr val="accent5"/>
              </a:buClr>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RC-Left-Background-Orange.jpg"/>
          <p:cNvPicPr>
            <a:picLocks noChangeAspect="1"/>
          </p:cNvPicPr>
          <p:nvPr userDrawn="1"/>
        </p:nvPicPr>
        <p:blipFill>
          <a:blip r:embed="rId3" cstate="print"/>
          <a:srcRect/>
          <a:stretch>
            <a:fillRect/>
          </a:stretch>
        </p:blipFill>
        <p:spPr bwMode="auto">
          <a:xfrm>
            <a:off x="0" y="0"/>
            <a:ext cx="12192000" cy="6858000"/>
          </a:xfrm>
          <a:prstGeom prst="rect">
            <a:avLst/>
          </a:prstGeom>
          <a:noFill/>
          <a:ln w="9525">
            <a:noFill/>
            <a:miter lim="800000"/>
            <a:headEnd/>
            <a:tailEnd/>
          </a:ln>
        </p:spPr>
      </p:pic>
      <p:sp>
        <p:nvSpPr>
          <p:cNvPr id="2" name="Title 1"/>
          <p:cNvSpPr>
            <a:spLocks noGrp="1"/>
          </p:cNvSpPr>
          <p:nvPr>
            <p:ph type="title"/>
          </p:nvPr>
        </p:nvSpPr>
        <p:spPr>
          <a:xfrm>
            <a:off x="663222" y="2419659"/>
            <a:ext cx="4769556" cy="1545564"/>
          </a:xfrm>
        </p:spPr>
        <p:txBody>
          <a:bodyPr/>
          <a:lstStyle>
            <a:lvl1pPr algn="ctr">
              <a:defRPr sz="4400" spc="300" baseline="0">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a:xfrm>
            <a:off x="7027333" y="860778"/>
            <a:ext cx="4478866" cy="5053469"/>
          </a:xfrm>
        </p:spPr>
        <p:txBody>
          <a:bodyPr anchor="ctr">
            <a:noAutofit/>
          </a:bodyPr>
          <a:lstStyle>
            <a:lvl1pPr marL="457200" indent="-457200">
              <a:lnSpc>
                <a:spcPct val="110000"/>
              </a:lnSpc>
              <a:spcBef>
                <a:spcPts val="1200"/>
              </a:spcBef>
              <a:spcAft>
                <a:spcPts val="2400"/>
              </a:spcAft>
              <a:buSzPct val="100000"/>
              <a:buFontTx/>
              <a:buBlip>
                <a:blip r:embed="rId4"/>
              </a:buBlip>
              <a:defRPr sz="2000" spc="0"/>
            </a:lvl1pPr>
            <a:lvl2pPr marL="265176" indent="-137160">
              <a:buSzPct val="100000"/>
              <a:buFontTx/>
              <a:buBlip>
                <a:blip r:embed="rId4"/>
              </a:buBlip>
              <a:defRPr/>
            </a:lvl2pPr>
            <a:lvl3pPr marL="448056" indent="-137160">
              <a:buSzPct val="100000"/>
              <a:buFontTx/>
              <a:buBlip>
                <a:blip r:embed="rId4"/>
              </a:buBlip>
              <a:defRPr/>
            </a:lvl3pPr>
            <a:lvl4pPr marL="594360" indent="-137160">
              <a:buSzPct val="100000"/>
              <a:buFontTx/>
              <a:buBlip>
                <a:blip r:embed="rId5"/>
              </a:buBlip>
              <a:defRPr/>
            </a:lvl4pPr>
            <a:lvl5pPr marL="777240" indent="-137160">
              <a:buSzPct val="100000"/>
              <a:buFontTx/>
              <a:buBlip>
                <a:blip r:embed="rId5"/>
              </a:buBlip>
              <a:defRPr/>
            </a:lvl5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theme" Target="../theme/theme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EAD12348-1BEA-453A-AA28-4AC543540342}"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smtClean="0">
                <a:solidFill>
                  <a:srgbClr val="0D0D0D"/>
                </a:solidFill>
                <a:latin typeface="Franklin Gothic Medium" pitchFamily="34" charset="0"/>
              </a:defRPr>
            </a:lvl1pPr>
          </a:lstStyle>
          <a:p>
            <a:pPr fontAlgn="base">
              <a:spcBef>
                <a:spcPct val="0"/>
              </a:spcBef>
              <a:spcAft>
                <a:spcPct val="0"/>
              </a:spcAft>
              <a:defRPr/>
            </a:pPr>
            <a:fld id="{43D93A0B-5087-4DB7-AF2E-0D50B316499B}"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027" name="Text Placeholder 2"/>
          <p:cNvSpPr>
            <a:spLocks noGrp="1"/>
          </p:cNvSpPr>
          <p:nvPr>
            <p:ph type="body" idx="1"/>
          </p:nvPr>
        </p:nvSpPr>
        <p:spPr bwMode="auto">
          <a:xfrm>
            <a:off x="1023938" y="2286000"/>
            <a:ext cx="9720262" cy="4022725"/>
          </a:xfrm>
          <a:prstGeom prst="rect">
            <a:avLst/>
          </a:prstGeom>
          <a:noFill/>
          <a:ln w="9525">
            <a:noFill/>
            <a:miter lim="800000"/>
            <a:headEnd/>
            <a:tailEnd/>
          </a:ln>
        </p:spPr>
        <p:txBody>
          <a:bodyPr vert="horz" wrap="square" lIns="45720" tIns="45720" rIns="4572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23938" y="6470650"/>
            <a:ext cx="21542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DE59F340-A0B6-41B6-B258-F7802132C444}" type="datetimeFigureOut">
              <a:rPr lang="en-US">
                <a:ea typeface="MS PGothic" pitchFamily="34" charset="-128"/>
              </a:rPr>
              <a:pPr fontAlgn="base">
                <a:spcBef>
                  <a:spcPct val="0"/>
                </a:spcBef>
                <a:spcAft>
                  <a:spcPct val="0"/>
                </a:spcAft>
                <a:defRPr/>
              </a:pPr>
              <a:t>10/5/2017</a:t>
            </a:fld>
            <a:endParaRPr lang="en-US">
              <a:ea typeface="MS PGothic" pitchFamily="34" charset="-128"/>
            </a:endParaRPr>
          </a:p>
        </p:txBody>
      </p:sp>
      <p:sp>
        <p:nvSpPr>
          <p:cNvPr id="5" name="Footer Placeholder 4"/>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fontAlgn="auto">
              <a:spcBef>
                <a:spcPts val="0"/>
              </a:spcBef>
              <a:spcAft>
                <a:spcPts val="0"/>
              </a:spcAft>
              <a:defRPr sz="1000" cap="all" baseline="0">
                <a:solidFill>
                  <a:schemeClr val="tx1">
                    <a:lumMod val="95000"/>
                    <a:lumOff val="5000"/>
                  </a:schemeClr>
                </a:solidFill>
                <a:latin typeface="+mj-lt"/>
                <a:ea typeface="+mn-ea"/>
                <a:cs typeface="+mn-cs"/>
              </a:defRPr>
            </a:lvl1pPr>
          </a:lstStyle>
          <a:p>
            <a:pPr>
              <a:defRPr/>
            </a:pPr>
            <a:endParaRPr lang="en-US">
              <a:solidFill>
                <a:prstClr val="black">
                  <a:lumMod val="95000"/>
                  <a:lumOff val="5000"/>
                </a:prstClr>
              </a:solidFill>
            </a:endParaRPr>
          </a:p>
        </p:txBody>
      </p:sp>
      <p:sp>
        <p:nvSpPr>
          <p:cNvPr id="6" name="Slide Number Placeholder 5"/>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Franklin Gothic Medium" pitchFamily="34" charset="0"/>
              </a:defRPr>
            </a:lvl1pPr>
          </a:lstStyle>
          <a:p>
            <a:pPr fontAlgn="base">
              <a:spcBef>
                <a:spcPct val="0"/>
              </a:spcBef>
              <a:spcAft>
                <a:spcPct val="0"/>
              </a:spcAft>
              <a:defRPr/>
            </a:pPr>
            <a:fld id="{13E43F81-6A3B-4959-BF96-319851C66DBF}" type="slidenum">
              <a:rPr lang="en-US">
                <a:ea typeface="MS PGothic" pitchFamily="34" charset="-128"/>
              </a:rPr>
              <a:pPr fontAlgn="base">
                <a:spcBef>
                  <a:spcPct val="0"/>
                </a:spcBef>
                <a:spcAft>
                  <a:spcPct val="0"/>
                </a:spcAft>
                <a:defRPr/>
              </a:pPr>
              <a:t>‹#›</a:t>
            </a:fld>
            <a:endParaRPr lang="en-US">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txStyles>
    <p:titleStyle>
      <a:lvl1pPr algn="l" rtl="0" eaLnBrk="0" fontAlgn="base" hangingPunct="0">
        <a:lnSpc>
          <a:spcPct val="80000"/>
        </a:lnSpc>
        <a:spcBef>
          <a:spcPct val="0"/>
        </a:spcBef>
        <a:spcAft>
          <a:spcPct val="0"/>
        </a:spcAft>
        <a:defRPr sz="5000" kern="1200" cap="all" spc="100">
          <a:solidFill>
            <a:srgbClr val="27282A"/>
          </a:solidFill>
          <a:latin typeface="+mj-lt"/>
          <a:ea typeface="MS PGothic" pitchFamily="34" charset="-128"/>
          <a:cs typeface="MS PGothic" charset="0"/>
        </a:defRPr>
      </a:lvl1pPr>
      <a:lvl2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2pPr>
      <a:lvl3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3pPr>
      <a:lvl4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4pPr>
      <a:lvl5pPr algn="l" rtl="0" eaLnBrk="0" fontAlgn="base" hangingPunct="0">
        <a:lnSpc>
          <a:spcPct val="80000"/>
        </a:lnSpc>
        <a:spcBef>
          <a:spcPct val="0"/>
        </a:spcBef>
        <a:spcAft>
          <a:spcPct val="0"/>
        </a:spcAft>
        <a:defRPr sz="5000">
          <a:solidFill>
            <a:srgbClr val="27282A"/>
          </a:solidFill>
          <a:latin typeface="Franklin Gothic Medium" pitchFamily="34" charset="0"/>
          <a:ea typeface="MS PGothic" pitchFamily="34" charset="-128"/>
          <a:cs typeface="MS PGothic" charset="0"/>
        </a:defRPr>
      </a:lvl5pPr>
      <a:lvl6pPr marL="4572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6pPr>
      <a:lvl7pPr marL="9144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7pPr>
      <a:lvl8pPr marL="13716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8pPr>
      <a:lvl9pPr marL="1828800" algn="l" rtl="0" fontAlgn="base">
        <a:lnSpc>
          <a:spcPct val="80000"/>
        </a:lnSpc>
        <a:spcBef>
          <a:spcPct val="0"/>
        </a:spcBef>
        <a:spcAft>
          <a:spcPct val="0"/>
        </a:spcAft>
        <a:defRPr sz="5000">
          <a:solidFill>
            <a:srgbClr val="27282A"/>
          </a:solidFill>
          <a:latin typeface="Franklin Gothic Medium" pitchFamily="34" charset="0"/>
          <a:ea typeface="MS PGothic" pitchFamily="34" charset="-128"/>
        </a:defRPr>
      </a:lvl9pPr>
    </p:titleStyle>
    <p:bodyStyle>
      <a:lvl1pPr marL="90488" indent="-90488" algn="l" rtl="0" eaLnBrk="0" fontAlgn="base" hangingPunct="0">
        <a:lnSpc>
          <a:spcPct val="90000"/>
        </a:lnSpc>
        <a:spcBef>
          <a:spcPts val="1200"/>
        </a:spcBef>
        <a:spcAft>
          <a:spcPts val="200"/>
        </a:spcAft>
        <a:buClr>
          <a:srgbClr val="E8722D"/>
        </a:buClr>
        <a:buSzPct val="100000"/>
        <a:buFont typeface="Tw Cen MT" pitchFamily="34" charset="0"/>
        <a:buChar char=" "/>
        <a:defRPr sz="2200" kern="1200">
          <a:solidFill>
            <a:schemeClr val="tx2"/>
          </a:solidFill>
          <a:latin typeface="+mn-lt"/>
          <a:ea typeface="MS PGothic" pitchFamily="34" charset="-128"/>
          <a:cs typeface="MS PGothic" charset="0"/>
        </a:defRPr>
      </a:lvl1pPr>
      <a:lvl2pPr marL="265113" indent="-136525" algn="l" rtl="0" eaLnBrk="0" fontAlgn="base" hangingPunct="0">
        <a:lnSpc>
          <a:spcPct val="90000"/>
        </a:lnSpc>
        <a:spcBef>
          <a:spcPts val="200"/>
        </a:spcBef>
        <a:spcAft>
          <a:spcPts val="400"/>
        </a:spcAft>
        <a:buClr>
          <a:srgbClr val="E8722D"/>
        </a:buClr>
        <a:buFont typeface="Wingdings 3" pitchFamily="18" charset="2"/>
        <a:buChar char=""/>
        <a:defRPr kern="1200">
          <a:solidFill>
            <a:schemeClr val="tx2"/>
          </a:solidFill>
          <a:latin typeface="+mn-lt"/>
          <a:ea typeface="MS PGothic" pitchFamily="34" charset="-128"/>
          <a:cs typeface="MS PGothic" charset="0"/>
        </a:defRPr>
      </a:lvl2pPr>
      <a:lvl3pPr marL="44767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3pPr>
      <a:lvl4pPr marL="593725"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4pPr>
      <a:lvl5pPr marL="776288" indent="-136525" algn="l" rtl="0" eaLnBrk="0" fontAlgn="base" hangingPunct="0">
        <a:lnSpc>
          <a:spcPct val="90000"/>
        </a:lnSpc>
        <a:spcBef>
          <a:spcPts val="200"/>
        </a:spcBef>
        <a:spcAft>
          <a:spcPts val="400"/>
        </a:spcAft>
        <a:buClr>
          <a:srgbClr val="E8722D"/>
        </a:buClr>
        <a:buFont typeface="Wingdings 3" pitchFamily="18" charset="2"/>
        <a:buChar char=""/>
        <a:defRPr sz="1400" kern="1200">
          <a:solidFill>
            <a:schemeClr val="tx2"/>
          </a:solidFill>
          <a:latin typeface="+mn-lt"/>
          <a:ea typeface="MS PGothic" pitchFamily="34" charset="-128"/>
          <a:cs typeface="MS PGothic" charset="0"/>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61912" y="1544521"/>
            <a:ext cx="10244207" cy="1138773"/>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r>
              <a:rPr lang="ar-SA" sz="3400" b="1" dirty="0">
                <a:latin typeface="Arial"/>
                <a:cs typeface="Arial"/>
              </a:rPr>
              <a:t>التدريب على إدارة حالة العنف المبني على النوع </a:t>
            </a:r>
            <a:r>
              <a:rPr lang="ar-SA" sz="3400" b="1" dirty="0" smtClean="0">
                <a:latin typeface="Arial"/>
                <a:cs typeface="Arial"/>
              </a:rPr>
              <a:t>الاجتماعي </a:t>
            </a:r>
            <a:r>
              <a:rPr lang="ar-SA" sz="3400" b="1" dirty="0">
                <a:latin typeface="Arial"/>
                <a:cs typeface="Arial"/>
              </a:rPr>
              <a:t>بين الوكالات</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لماذا نحتاج إلى الموافقة المطلعة؟</a:t>
            </a:r>
          </a:p>
        </p:txBody>
      </p:sp>
      <p:sp>
        <p:nvSpPr>
          <p:cNvPr id="3" name="Content Placeholder 2"/>
          <p:cNvSpPr>
            <a:spLocks noGrp="1"/>
          </p:cNvSpPr>
          <p:nvPr>
            <p:ph idx="1"/>
          </p:nvPr>
        </p:nvSpPr>
        <p:spPr>
          <a:xfrm>
            <a:off x="1498071" y="1797269"/>
            <a:ext cx="9720262" cy="4022725"/>
          </a:xfrm>
        </p:spPr>
        <p:txBody>
          <a:bodyPr/>
          <a:lstStyle/>
          <a:p>
            <a:pPr algn="ctr" rtl="1">
              <a:lnSpc>
                <a:spcPct val="130000"/>
              </a:lnSpc>
            </a:pPr>
            <a:r>
              <a:rPr lang="ar-SA" sz="2400" b="1" spc="0" dirty="0">
                <a:solidFill>
                  <a:schemeClr val="tx1"/>
                </a:solidFill>
                <a:latin typeface="Arial"/>
                <a:cs typeface="+mn-cs"/>
              </a:rPr>
              <a:t>تعد الموافقة المطلعة ضرورية لتحقيق المبادئ التوجيهية لنهج يركز على الناجين/الناجيات، حيث إنها تساعد على إنشاء سيطرة صريحة للناجية على عملية إدارة الحالة. بدون إقرار الموافقة المطلعة، نعرض العلاقة مع الناجية للخطر.</a:t>
            </a:r>
          </a:p>
          <a:p>
            <a:pPr rtl="1"/>
            <a:endParaRPr lang="ar-SA" spc="0" dirty="0">
              <a:solidFill>
                <a:schemeClr val="tx1"/>
              </a:solidFill>
              <a:cs typeface="+mn-cs"/>
            </a:endParaRPr>
          </a:p>
          <a:p>
            <a:pPr algn="r" rtl="1"/>
            <a:r>
              <a:rPr lang="ar-SA" spc="0" dirty="0" smtClean="0">
                <a:latin typeface="Arial"/>
                <a:cs typeface="+mn-cs"/>
              </a:rPr>
              <a:t>الحصول على موافقة مطلعة:</a:t>
            </a:r>
            <a:r>
              <a:rPr lang="ar-SA" spc="0" dirty="0">
                <a:solidFill>
                  <a:schemeClr val="tx1"/>
                </a:solidFill>
                <a:latin typeface="Arial"/>
                <a:cs typeface="+mn-cs"/>
              </a:rPr>
              <a:t>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يظهر الاحترام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يظهر للناجية أننا نهدف لأن نكون متعاونين ومتمكنين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يظهر أننا نفهم الحاجة إلى أن نكون مسؤولين أمام الناجية </a:t>
            </a:r>
          </a:p>
        </p:txBody>
      </p:sp>
    </p:spTree>
    <p:extLst>
      <p:ext uri="{BB962C8B-B14F-4D97-AF65-F5344CB8AC3E}">
        <p14:creationId xmlns:p14="http://schemas.microsoft.com/office/powerpoint/2010/main" val="474145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متى نحصل على الموافقة المطلعة؟</a:t>
            </a:r>
          </a:p>
        </p:txBody>
      </p:sp>
      <p:sp>
        <p:nvSpPr>
          <p:cNvPr id="3" name="Content Placeholder 2"/>
          <p:cNvSpPr>
            <a:spLocks noGrp="1"/>
          </p:cNvSpPr>
          <p:nvPr>
            <p:ph idx="1"/>
          </p:nvPr>
        </p:nvSpPr>
        <p:spPr>
          <a:xfrm>
            <a:off x="1455738" y="2286000"/>
            <a:ext cx="9720262" cy="4022725"/>
          </a:xfrm>
        </p:spPr>
        <p:txBody>
          <a:bodyPr/>
          <a:lstStyle/>
          <a:p>
            <a:pPr algn="r" rtl="1"/>
            <a:r>
              <a:rPr lang="ar-SA" sz="2800" spc="0" dirty="0">
                <a:solidFill>
                  <a:schemeClr val="tx1"/>
                </a:solidFill>
                <a:cs typeface="+mn-cs"/>
              </a:rPr>
              <a:t>قبل بدء خدمات إدارة الحالة </a:t>
            </a:r>
            <a:r>
              <a:rPr lang="ar-SA" sz="2800" spc="0" dirty="0" smtClean="0">
                <a:solidFill>
                  <a:schemeClr val="tx1"/>
                </a:solidFill>
                <a:cs typeface="+mn-cs"/>
              </a:rPr>
              <a:t>= </a:t>
            </a:r>
            <a:r>
              <a:rPr lang="ar-SA" sz="2800" b="1" spc="0" dirty="0">
                <a:solidFill>
                  <a:schemeClr val="tx1"/>
                </a:solidFill>
                <a:cs typeface="+mn-cs"/>
              </a:rPr>
              <a:t>قبل الاستماع إلى قصة الناجية أو جمع أي معلومات</a:t>
            </a:r>
            <a:endParaRPr lang="ar-SA" sz="2800" b="1" spc="0" dirty="0">
              <a:solidFill>
                <a:schemeClr val="tx1"/>
              </a:solidFill>
              <a:latin typeface="Arial"/>
              <a:cs typeface="+mn-cs"/>
            </a:endParaRP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mn-cs"/>
              </a:rPr>
              <a:t>كجزء </a:t>
            </a:r>
            <a:r>
              <a:rPr lang="ar-SA" sz="2400" spc="0" dirty="0" smtClean="0">
                <a:solidFill>
                  <a:schemeClr val="tx1"/>
                </a:solidFill>
                <a:latin typeface="Arial"/>
                <a:cs typeface="+mn-cs"/>
              </a:rPr>
              <a:t>من </a:t>
            </a:r>
            <a:r>
              <a:rPr lang="ar-SA" sz="2400" spc="0" dirty="0">
                <a:solidFill>
                  <a:schemeClr val="tx1"/>
                </a:solidFill>
                <a:latin typeface="Arial"/>
                <a:cs typeface="+mn-cs"/>
              </a:rPr>
              <a:t>إدارة الحالة </a:t>
            </a:r>
          </a:p>
          <a:p>
            <a:pPr indent="-457200" algn="r" rtl="1">
              <a:buClr>
                <a:schemeClr val="accent4">
                  <a:lumMod val="75000"/>
                </a:schemeClr>
              </a:buClr>
              <a:buFont typeface="Arial" panose="020B0604020202020204" pitchFamily="34" charset="0"/>
              <a:buChar char="•"/>
            </a:pPr>
            <a:r>
              <a:rPr lang="ar-SA" sz="2400" spc="0" dirty="0">
                <a:solidFill>
                  <a:schemeClr val="tx1"/>
                </a:solidFill>
                <a:latin typeface="Arial"/>
                <a:cs typeface="+mn-cs"/>
              </a:rPr>
              <a:t>عند إجراء الإحالات</a:t>
            </a:r>
          </a:p>
          <a:p>
            <a:pPr rtl="1"/>
            <a:endParaRPr lang="ar-SA" spc="0" dirty="0">
              <a:solidFill>
                <a:schemeClr val="tx1"/>
              </a:solidFill>
              <a:cs typeface="+mn-cs"/>
            </a:endParaRPr>
          </a:p>
        </p:txBody>
      </p:sp>
    </p:spTree>
    <p:extLst>
      <p:ext uri="{BB962C8B-B14F-4D97-AF65-F5344CB8AC3E}">
        <p14:creationId xmlns:p14="http://schemas.microsoft.com/office/powerpoint/2010/main" val="1272630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كيفية الحصول على موافقة مطلعة </a:t>
            </a:r>
          </a:p>
        </p:txBody>
      </p:sp>
      <p:sp>
        <p:nvSpPr>
          <p:cNvPr id="3" name="Content Placeholder 2"/>
          <p:cNvSpPr>
            <a:spLocks noGrp="1"/>
          </p:cNvSpPr>
          <p:nvPr>
            <p:ph idx="1"/>
          </p:nvPr>
        </p:nvSpPr>
        <p:spPr>
          <a:xfrm>
            <a:off x="1455738" y="2286000"/>
            <a:ext cx="9720262" cy="4022725"/>
          </a:xfrm>
        </p:spPr>
        <p:txBody>
          <a:bodyPr/>
          <a:lstStyle/>
          <a:p>
            <a:pPr algn="r" rtl="1">
              <a:buNone/>
            </a:pPr>
            <a:r>
              <a:rPr lang="ar-SA" sz="2400" b="1" spc="0" dirty="0">
                <a:solidFill>
                  <a:schemeClr val="tx1"/>
                </a:solidFill>
                <a:latin typeface="Arial"/>
                <a:cs typeface="Arial"/>
              </a:rPr>
              <a:t>5 خطوات للحصول على الموافقة المطلعة</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شرح عملية إدارة الحالة</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شرح السرية </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شرح معلومات العميل </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شرح حقوق الناجي</a:t>
            </a:r>
          </a:p>
          <a:p>
            <a:pPr marL="457200" indent="-457200" algn="r" rtl="1">
              <a:buClr>
                <a:schemeClr val="accent4">
                  <a:lumMod val="75000"/>
                </a:schemeClr>
              </a:buClr>
              <a:buFont typeface="+mj-lt"/>
              <a:buAutoNum type="arabicPeriod"/>
            </a:pPr>
            <a:r>
              <a:rPr lang="ar-SA" spc="0" dirty="0">
                <a:solidFill>
                  <a:schemeClr val="tx1"/>
                </a:solidFill>
                <a:latin typeface="Arial"/>
                <a:cs typeface="Arial"/>
              </a:rPr>
              <a:t>سؤال الناجي/الناجية إذا كانت لديه/لديها أية أسئلة وهل توجد رغبة في الاستمرار </a:t>
            </a:r>
          </a:p>
        </p:txBody>
      </p:sp>
    </p:spTree>
    <p:extLst>
      <p:ext uri="{BB962C8B-B14F-4D97-AF65-F5344CB8AC3E}">
        <p14:creationId xmlns:p14="http://schemas.microsoft.com/office/powerpoint/2010/main" val="2713406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021" y="2800659"/>
            <a:ext cx="4769556" cy="1545564"/>
          </a:xfrm>
        </p:spPr>
        <p:txBody>
          <a:bodyPr>
            <a:normAutofit/>
          </a:bodyPr>
          <a:lstStyle/>
          <a:p>
            <a:pPr rtl="1">
              <a:lnSpc>
                <a:spcPct val="100000"/>
              </a:lnSpc>
            </a:pPr>
            <a:r>
              <a:rPr lang="ar-EG" spc="0" dirty="0" smtClean="0">
                <a:cs typeface="+mn-cs"/>
              </a:rPr>
              <a:t>النشاط:</a:t>
            </a:r>
            <a:r>
              <a:rPr lang="en-US" spc="0" dirty="0" smtClean="0">
                <a:cs typeface="+mn-cs"/>
              </a:rPr>
              <a:t/>
            </a:r>
            <a:br>
              <a:rPr lang="en-US" spc="0" dirty="0" smtClean="0">
                <a:cs typeface="+mn-cs"/>
              </a:rPr>
            </a:br>
            <a:r>
              <a:rPr lang="ar-SA" spc="0" dirty="0" smtClean="0">
                <a:cs typeface="+mn-cs"/>
              </a:rPr>
              <a:t>تعريف </a:t>
            </a:r>
            <a:r>
              <a:rPr lang="ar-SA" spc="0" dirty="0">
                <a:cs typeface="+mn-cs"/>
              </a:rPr>
              <a:t>إدارة الحالات</a:t>
            </a:r>
          </a:p>
        </p:txBody>
      </p:sp>
      <p:sp>
        <p:nvSpPr>
          <p:cNvPr id="3" name="Content Placeholder 2"/>
          <p:cNvSpPr>
            <a:spLocks noGrp="1"/>
          </p:cNvSpPr>
          <p:nvPr>
            <p:ph idx="1"/>
          </p:nvPr>
        </p:nvSpPr>
        <p:spPr>
          <a:xfrm>
            <a:off x="884767" y="860778"/>
            <a:ext cx="4478866" cy="5053469"/>
          </a:xfrm>
        </p:spPr>
        <p:txBody>
          <a:bodyPr>
            <a:normAutofit/>
          </a:bodyPr>
          <a:lstStyle/>
          <a:p>
            <a:pPr algn="r" rtl="1">
              <a:lnSpc>
                <a:spcPct val="100000"/>
              </a:lnSpc>
              <a:buClr>
                <a:srgbClr val="ADBD76"/>
              </a:buClr>
              <a:buFont typeface="Wingdings" panose="05000000000000000000" pitchFamily="2" charset="2"/>
              <a:buChar char=""/>
            </a:pPr>
            <a:r>
              <a:rPr lang="ar-SA" sz="2400" dirty="0">
                <a:solidFill>
                  <a:schemeClr val="tx1"/>
                </a:solidFill>
                <a:latin typeface="Arial"/>
                <a:cs typeface="+mn-cs"/>
              </a:rPr>
              <a:t>في المجموعات الصغيرة الخاصة بك، فكر في تفسير لما يقوم به مدير الحالة دون استخدام عبارة "إدارة الحالة."</a:t>
            </a:r>
          </a:p>
        </p:txBody>
      </p:sp>
    </p:spTree>
    <p:extLst>
      <p:ext uri="{BB962C8B-B14F-4D97-AF65-F5344CB8AC3E}">
        <p14:creationId xmlns:p14="http://schemas.microsoft.com/office/powerpoint/2010/main" val="3095158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الموافقة - شرح إدارة الحالة</a:t>
            </a:r>
          </a:p>
        </p:txBody>
      </p:sp>
      <p:sp>
        <p:nvSpPr>
          <p:cNvPr id="3" name="Content Placeholder 2"/>
          <p:cNvSpPr>
            <a:spLocks noGrp="1"/>
          </p:cNvSpPr>
          <p:nvPr>
            <p:ph idx="1"/>
          </p:nvPr>
        </p:nvSpPr>
        <p:spPr>
          <a:xfrm>
            <a:off x="1455738" y="2286000"/>
            <a:ext cx="9720262" cy="4022725"/>
          </a:xfrm>
        </p:spPr>
        <p:txBody>
          <a:bodyPr/>
          <a:lstStyle/>
          <a:p>
            <a:pPr marL="228600" indent="-228600" algn="r" rtl="1">
              <a:buNone/>
            </a:pPr>
            <a:r>
              <a:rPr lang="ar-SA" sz="2400" b="1" spc="0" dirty="0">
                <a:solidFill>
                  <a:schemeClr val="tx1"/>
                </a:solidFill>
                <a:cs typeface="+mn-cs"/>
              </a:rPr>
              <a:t>دور العامل الاجتماعي:</a:t>
            </a:r>
            <a:endParaRPr lang="ar-SA" sz="2400" b="1" spc="0" dirty="0">
              <a:solidFill>
                <a:schemeClr val="tx1"/>
              </a:solidFill>
              <a:latin typeface="Arial"/>
              <a:cs typeface="+mn-cs"/>
            </a:endParaRP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الاستماع إلى قصة الناجي/الناجية ومناقشة ما يحتاجه الشخص لمساعدته على التعافي</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وضع خطة مع الشخص لتلبية احتياجاته</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تقديم الإحالات المناسبة التي يوافق عليها الشخص</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دعم الشخص في الحصول على الخدمات</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أن يكون موجوداً طوال مراحل العملية للمساعدة في تعافيه عاطفياً </a:t>
            </a:r>
          </a:p>
        </p:txBody>
      </p:sp>
    </p:spTree>
    <p:extLst>
      <p:ext uri="{BB962C8B-B14F-4D97-AF65-F5344CB8AC3E}">
        <p14:creationId xmlns:p14="http://schemas.microsoft.com/office/powerpoint/2010/main" val="3640284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الموافقة - السرية والاستثناءات</a:t>
            </a:r>
          </a:p>
        </p:txBody>
      </p:sp>
      <p:sp>
        <p:nvSpPr>
          <p:cNvPr id="3" name="Content Placeholder 2"/>
          <p:cNvSpPr>
            <a:spLocks noGrp="1"/>
          </p:cNvSpPr>
          <p:nvPr>
            <p:ph idx="1"/>
          </p:nvPr>
        </p:nvSpPr>
        <p:spPr>
          <a:xfrm>
            <a:off x="6279931" y="1923393"/>
            <a:ext cx="5376862" cy="4022725"/>
          </a:xfrm>
        </p:spPr>
        <p:txBody>
          <a:bodyPr/>
          <a:lstStyle/>
          <a:p>
            <a:pPr marL="0" indent="0" algn="r" rtl="1"/>
            <a:r>
              <a:rPr lang="ar-SA" b="1" spc="0" dirty="0" smtClean="0">
                <a:solidFill>
                  <a:schemeClr val="tx1"/>
                </a:solidFill>
                <a:latin typeface="Arial"/>
                <a:cs typeface="+mn-cs"/>
              </a:rPr>
              <a:t>وضح</a:t>
            </a:r>
            <a:r>
              <a:rPr lang="ar-SA" b="1" spc="0" dirty="0">
                <a:solidFill>
                  <a:schemeClr val="tx1"/>
                </a:solidFill>
                <a:latin typeface="Arial"/>
                <a:cs typeface="+mn-cs"/>
              </a:rPr>
              <a:t>: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ما الذي تعنيه السرية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ما استثناءاتها </a:t>
            </a:r>
          </a:p>
          <a:p>
            <a:pPr marL="228600" indent="-2286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كيف ستواصل إذا كان عليك خرق السرية </a:t>
            </a:r>
          </a:p>
        </p:txBody>
      </p:sp>
      <p:sp>
        <p:nvSpPr>
          <p:cNvPr id="7" name="Oval Callout 6"/>
          <p:cNvSpPr/>
          <p:nvPr/>
        </p:nvSpPr>
        <p:spPr>
          <a:xfrm flipH="1">
            <a:off x="1018796" y="3799501"/>
            <a:ext cx="4461640" cy="22430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flipH="1">
            <a:off x="1596032" y="4237849"/>
            <a:ext cx="3307168" cy="1659429"/>
          </a:xfrm>
          <a:prstGeom prst="rect">
            <a:avLst/>
          </a:prstGeom>
          <a:noFill/>
        </p:spPr>
        <p:txBody>
          <a:bodyPr wrap="square" rtlCol="0">
            <a:spAutoFit/>
          </a:bodyPr>
          <a:lstStyle/>
          <a:p>
            <a:pPr algn="ctr" rtl="1">
              <a:lnSpc>
                <a:spcPct val="130000"/>
              </a:lnSpc>
            </a:pPr>
            <a:r>
              <a:rPr lang="ar-SA" sz="1600" dirty="0">
                <a:latin typeface="Arial"/>
              </a:rPr>
              <a:t>إذا أخبرتني بأنك قد خططت لإيذاء نفسك أو الآخرين، فقد اضطر إلى إخبار المشرف الخاص بي أو غيره ممن قد يساعدون في الحفاظ على سلامتك. </a:t>
            </a:r>
          </a:p>
          <a:p>
            <a:pPr algn="ctr" rtl="1">
              <a:lnSpc>
                <a:spcPct val="130000"/>
              </a:lnSpc>
            </a:pPr>
            <a:endParaRPr lang="ar-SA" sz="1600" dirty="0"/>
          </a:p>
        </p:txBody>
      </p:sp>
      <p:sp>
        <p:nvSpPr>
          <p:cNvPr id="9" name="Rectangular Callout 8"/>
          <p:cNvSpPr/>
          <p:nvPr/>
        </p:nvSpPr>
        <p:spPr>
          <a:xfrm flipH="1">
            <a:off x="624659" y="1702676"/>
            <a:ext cx="4903076" cy="1781503"/>
          </a:xfrm>
          <a:prstGeom prst="wedgeRectCallout">
            <a:avLst>
              <a:gd name="adj1" fmla="val -63598"/>
              <a:gd name="adj2" fmla="val 3329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20000"/>
              </a:lnSpc>
            </a:pPr>
            <a:r>
              <a:rPr lang="ar-SA" sz="1600" dirty="0">
                <a:solidFill>
                  <a:schemeClr val="tx1"/>
                </a:solidFill>
                <a:latin typeface="Arial"/>
              </a:rPr>
              <a:t>من المهم بالنسبة لك معرفة أن ما ستخبرينني به سيظل سرياً.  وهذا يعني أنني لن أخبر أي شخص بما تخبرينني به أو لن أشارك أي معلومات أخرى عن حالتك دون إذنك. هناك حالات قليلة فقط حيث قد اضطر إلى إخبار شخص آخر دون إذنك.</a:t>
            </a:r>
          </a:p>
        </p:txBody>
      </p:sp>
    </p:spTree>
    <p:extLst>
      <p:ext uri="{BB962C8B-B14F-4D97-AF65-F5344CB8AC3E}">
        <p14:creationId xmlns:p14="http://schemas.microsoft.com/office/powerpoint/2010/main" val="1486611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الموافقة - تخزين معلومات العميل</a:t>
            </a:r>
          </a:p>
        </p:txBody>
      </p:sp>
      <p:sp>
        <p:nvSpPr>
          <p:cNvPr id="3" name="Content Placeholder 2"/>
          <p:cNvSpPr>
            <a:spLocks noGrp="1"/>
          </p:cNvSpPr>
          <p:nvPr>
            <p:ph idx="1"/>
          </p:nvPr>
        </p:nvSpPr>
        <p:spPr>
          <a:xfrm>
            <a:off x="5948855" y="2286000"/>
            <a:ext cx="5219207" cy="4022725"/>
          </a:xfrm>
        </p:spPr>
        <p:txBody>
          <a:bodyPr/>
          <a:lstStyle/>
          <a:p>
            <a:pPr rtl="1"/>
            <a:endParaRPr lang="ar-SA" spc="0" dirty="0">
              <a:solidFill>
                <a:schemeClr val="tx1"/>
              </a:solidFill>
              <a:cs typeface="+mn-cs"/>
            </a:endParaRPr>
          </a:p>
          <a:p>
            <a:pPr algn="r" rtl="1"/>
            <a:r>
              <a:rPr lang="ar-SA" sz="2800" spc="0" dirty="0">
                <a:solidFill>
                  <a:schemeClr val="tx1"/>
                </a:solidFill>
                <a:latin typeface="Arial"/>
                <a:cs typeface="+mn-cs"/>
              </a:rPr>
              <a:t>اشرح تدابير السلامة والأمن المعمول بها للتأكد من حماية المعلومات المكتوبة وغيرها من معلومات ملف الحالة</a:t>
            </a:r>
          </a:p>
        </p:txBody>
      </p:sp>
      <p:sp>
        <p:nvSpPr>
          <p:cNvPr id="4" name="Oval Callout 3"/>
          <p:cNvSpPr/>
          <p:nvPr/>
        </p:nvSpPr>
        <p:spPr>
          <a:xfrm flipH="1">
            <a:off x="815109" y="2084832"/>
            <a:ext cx="4987637" cy="3857105"/>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flipH="1">
            <a:off x="1151081" y="2837713"/>
            <a:ext cx="4315692" cy="2362891"/>
          </a:xfrm>
          <a:prstGeom prst="rect">
            <a:avLst/>
          </a:prstGeom>
          <a:noFill/>
        </p:spPr>
        <p:txBody>
          <a:bodyPr wrap="square" rtlCol="0">
            <a:spAutoFit/>
          </a:bodyPr>
          <a:lstStyle/>
          <a:p>
            <a:pPr algn="ctr" rtl="1">
              <a:lnSpc>
                <a:spcPct val="125000"/>
              </a:lnSpc>
            </a:pPr>
            <a:r>
              <a:rPr lang="ar-SA" sz="2000" dirty="0">
                <a:latin typeface="Arial"/>
              </a:rPr>
              <a:t>يوجد لدينا أيضاً بعض النماذج حيث سأحتاج إلى تسجيل أين سأدون المعلومات التي قمتي بمشاركتها معي. لا تتم مشاركة هذه النماذج مع أي شخص آخر - فأنا استخدمها لمساعدتي على تذكر الأمور بشأن حالتك. يتم الاحتفاظ بهذه النماذج وملف حالتك في ملف مغلق في مكان آمن. </a:t>
            </a:r>
          </a:p>
        </p:txBody>
      </p:sp>
    </p:spTree>
    <p:extLst>
      <p:ext uri="{BB962C8B-B14F-4D97-AF65-F5344CB8AC3E}">
        <p14:creationId xmlns:p14="http://schemas.microsoft.com/office/powerpoint/2010/main" val="602600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Arial"/>
              </a:rPr>
              <a:t>إدارة البيانات وتخزينها بشكل آمن</a:t>
            </a:r>
          </a:p>
        </p:txBody>
      </p:sp>
      <p:sp>
        <p:nvSpPr>
          <p:cNvPr id="3" name="Content Placeholder 2"/>
          <p:cNvSpPr>
            <a:spLocks noGrp="1"/>
          </p:cNvSpPr>
          <p:nvPr>
            <p:ph idx="1"/>
          </p:nvPr>
        </p:nvSpPr>
        <p:spPr>
          <a:xfrm>
            <a:off x="1447800" y="2286000"/>
            <a:ext cx="9720262" cy="4022725"/>
          </a:xfrm>
        </p:spPr>
        <p:txBody>
          <a:bodyPr/>
          <a:lstStyle/>
          <a:p>
            <a:pPr algn="r" rtl="1">
              <a:buFont typeface="Arial" charset="0"/>
              <a:buChar char="•"/>
            </a:pPr>
            <a:r>
              <a:rPr lang="ar-SA" spc="0" dirty="0">
                <a:solidFill>
                  <a:schemeClr val="tx1"/>
                </a:solidFill>
                <a:latin typeface="Arial"/>
                <a:cs typeface="Arial"/>
              </a:rPr>
              <a:t> نظام الترميز</a:t>
            </a:r>
          </a:p>
          <a:p>
            <a:pPr algn="r" rtl="1">
              <a:buFont typeface="Arial" charset="0"/>
              <a:buChar char="•"/>
            </a:pPr>
            <a:r>
              <a:rPr lang="ar-SA" spc="0" dirty="0">
                <a:solidFill>
                  <a:schemeClr val="tx1"/>
                </a:solidFill>
                <a:latin typeface="Arial"/>
                <a:cs typeface="Arial"/>
              </a:rPr>
              <a:t> نماذج الموافقة المنفصلة ووثائق الملفات الأخرى</a:t>
            </a:r>
          </a:p>
          <a:p>
            <a:pPr algn="r" rtl="1">
              <a:buFont typeface="Arial" charset="0"/>
              <a:buChar char="•"/>
            </a:pPr>
            <a:r>
              <a:rPr lang="ar-SA" spc="0" dirty="0">
                <a:solidFill>
                  <a:schemeClr val="tx1"/>
                </a:solidFill>
                <a:latin typeface="Arial"/>
                <a:cs typeface="Arial"/>
              </a:rPr>
              <a:t> حماية الوثائق - خزانات مغلقة، وثائق إلكترونية محمية بكلمة مرور</a:t>
            </a:r>
          </a:p>
          <a:p>
            <a:pPr algn="r" rtl="1">
              <a:buFont typeface="Arial" charset="0"/>
              <a:buChar char="•"/>
            </a:pPr>
            <a:r>
              <a:rPr lang="ar-SA" spc="0" dirty="0">
                <a:solidFill>
                  <a:schemeClr val="tx1"/>
                </a:solidFill>
                <a:latin typeface="Arial"/>
                <a:cs typeface="Arial"/>
              </a:rPr>
              <a:t> تحديد من لديه حق الوصول إلى أي وثائق، ولأي غرض</a:t>
            </a:r>
          </a:p>
          <a:p>
            <a:pPr algn="r" rtl="1">
              <a:buFont typeface="Arial" charset="0"/>
              <a:buChar char="•"/>
            </a:pPr>
            <a:r>
              <a:rPr lang="ar-SA" spc="0" dirty="0">
                <a:solidFill>
                  <a:schemeClr val="tx1"/>
                </a:solidFill>
                <a:latin typeface="Arial"/>
                <a:cs typeface="Arial"/>
              </a:rPr>
              <a:t> خطة لحماية أو تدمير الوثائق في حالة انعدام الأمن</a:t>
            </a:r>
          </a:p>
          <a:p>
            <a:pPr algn="r" rtl="1">
              <a:buFont typeface="Arial" charset="0"/>
              <a:buChar char="•"/>
            </a:pPr>
            <a:r>
              <a:rPr lang="ar-SA" spc="0" dirty="0">
                <a:solidFill>
                  <a:schemeClr val="tx1"/>
                </a:solidFill>
                <a:latin typeface="Arial"/>
                <a:cs typeface="Arial"/>
              </a:rPr>
              <a:t> تجنب إرسال الوثائق بالبريد الإلكتروني حيثما أمكن</a:t>
            </a:r>
          </a:p>
        </p:txBody>
      </p:sp>
    </p:spTree>
    <p:extLst>
      <p:ext uri="{BB962C8B-B14F-4D97-AF65-F5344CB8AC3E}">
        <p14:creationId xmlns:p14="http://schemas.microsoft.com/office/powerpoint/2010/main" val="584724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smtClean="0">
                <a:latin typeface="Arial"/>
                <a:cs typeface="Arial"/>
              </a:rPr>
              <a:t>حقوق الناجية</a:t>
            </a:r>
          </a:p>
        </p:txBody>
      </p:sp>
      <p:sp>
        <p:nvSpPr>
          <p:cNvPr id="3" name="Content Placeholder 2"/>
          <p:cNvSpPr>
            <a:spLocks noGrp="1"/>
          </p:cNvSpPr>
          <p:nvPr>
            <p:ph idx="1"/>
          </p:nvPr>
        </p:nvSpPr>
        <p:spPr>
          <a:xfrm>
            <a:off x="1447800" y="2286000"/>
            <a:ext cx="9720262" cy="4022725"/>
          </a:xfrm>
        </p:spPr>
        <p:txBody>
          <a:bodyPr>
            <a:normAutofit/>
          </a:bodyPr>
          <a:lstStyle/>
          <a:p>
            <a:pPr algn="r" rtl="1">
              <a:lnSpc>
                <a:spcPct val="120000"/>
              </a:lnSpc>
            </a:pPr>
            <a:r>
              <a:rPr lang="ar-SA" sz="1900" spc="0" dirty="0">
                <a:solidFill>
                  <a:schemeClr val="tx1"/>
                </a:solidFill>
                <a:latin typeface="Arial"/>
                <a:cs typeface="Arial"/>
              </a:rPr>
              <a:t>تخيلي أنك قد نجوتي من سنوات من سوء المعاملة الجسدية والعاطفية والجنسية والمالية المتكررة على يد زوجك. الليلة الماضية، قام بضربك ضرباً مبرحاً بحيث يمكنك السير بالكاد ولكنك عندما استيقظت اتخذتِ قراراً بأن تأتي لرؤية شخص ما في محاولة للحصول على مساعدة بأي شكل لأنك تخشين أنه في الواقع سوف يقتلك في المرة القادمة. وقد وصلتِ إلى المركز وتم إحضارك إلى غرفة حيث التقيتِ بعاملة اجتماعية تعرفتي عليها من المركز للنساء والفتيات الذي تترددين عليه. لقد كنتِ قلقة بشأن التحدث معها لأن لديها اتصالات جيدة في المجتمع و فضلتِ التحدث مع عاملة اجتماعية أخرى بدلاً من ذلك. وقد بدأت تتحدث معك وتسألك أسئلة عن حياتك المنزلية لا تشعرين بالراحة في الإجابة عليها، ولكنك أجبتِ على أي حال لأنك تريدين المساعدة. وقد لاحظتِ أيضاً أنها تدون إجابتك، مما جعلك تشعرين بعدم الارتياح بشكل كبير. وبعد ساعة من الإجابة على أسئلتها، تشعرين بالإرهاق وترغبين فقط في العودة إلى منزلك، لكنها تمضي قدماً وتحيلك إلى عيادة مجاورة للحصول على الرعاية الطبية. أنتِ تعرفين هذه العيادة ولا تشعرين بالراحة في الذهاب إلى هناك لأنها قريبة من عمل زوجك، ولكنك خائفة إذا أجبتِ بلا فسوف تغضبين العاملة الاجتماعية. </a:t>
            </a:r>
          </a:p>
        </p:txBody>
      </p:sp>
    </p:spTree>
    <p:extLst>
      <p:ext uri="{BB962C8B-B14F-4D97-AF65-F5344CB8AC3E}">
        <p14:creationId xmlns:p14="http://schemas.microsoft.com/office/powerpoint/2010/main" val="3672907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spc="0" dirty="0">
                <a:cs typeface="+mn-cs"/>
              </a:rPr>
              <a:t>Consent – Survivor’s rights</a:t>
            </a:r>
            <a:endParaRPr spc="0" dirty="0">
              <a:cs typeface="+mn-cs"/>
            </a:endParaRPr>
          </a:p>
        </p:txBody>
      </p:sp>
      <p:sp>
        <p:nvSpPr>
          <p:cNvPr id="3" name="Content Placeholder 2"/>
          <p:cNvSpPr>
            <a:spLocks noGrp="1"/>
          </p:cNvSpPr>
          <p:nvPr>
            <p:ph idx="1"/>
          </p:nvPr>
        </p:nvSpPr>
        <p:spPr>
          <a:xfrm>
            <a:off x="3829050" y="1657350"/>
            <a:ext cx="7928078" cy="4353997"/>
          </a:xfrm>
        </p:spPr>
        <p:txBody>
          <a:bodyPr>
            <a:noAutofit/>
          </a:bodyPr>
          <a:lstStyle/>
          <a:p>
            <a:pPr algn="r" rtl="1"/>
            <a:r>
              <a:rPr lang="ar-SA" sz="2000" b="1" spc="0" dirty="0">
                <a:solidFill>
                  <a:schemeClr val="tx1"/>
                </a:solidFill>
                <a:latin typeface="Arial"/>
                <a:cs typeface="+mn-cs"/>
              </a:rPr>
              <a:t>يتم إبلاغ الشخص بأن له حقوقاً تظل قائمة طوال مدة الحالة: </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طلب عدم توثيق قصة الشخص، أو أي جزء منها، في ملفات الحالات.   </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رفض الإجابة على أي سؤال يفضل الشخص عدم الإجابة عليه.      </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إخبار العامل الاجتماعي عندما تحتاج إلى استراحة أو التمهل.  </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طرح الأسئلة أو طلب التفسيرات في أي وقت.</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طلب تعيين عامل اجتماعي مختلف لحالة الشخص.   </a:t>
            </a:r>
          </a:p>
          <a:p>
            <a:pPr marL="347663" lvl="0" indent="-347663" algn="r" rtl="1">
              <a:buClr>
                <a:schemeClr val="accent4">
                  <a:lumMod val="75000"/>
                </a:schemeClr>
              </a:buClr>
              <a:buFont typeface="Wingdings" panose="05000000000000000000" pitchFamily="2" charset="2"/>
              <a:buChar char="ü"/>
            </a:pPr>
            <a:r>
              <a:rPr lang="ar-SA" sz="2000" spc="0" dirty="0">
                <a:solidFill>
                  <a:schemeClr val="tx1"/>
                </a:solidFill>
                <a:latin typeface="Arial"/>
                <a:cs typeface="+mn-cs"/>
              </a:rPr>
              <a:t>الحق في رفض الإحالات، دون التأثير على استعدادنا لمواصلة العمل مع الشخص. </a:t>
            </a:r>
          </a:p>
          <a:p>
            <a:pPr rtl="1"/>
            <a:endParaRPr lang="ar-SA" sz="2000" spc="0" dirty="0">
              <a:solidFill>
                <a:schemeClr val="tx1"/>
              </a:solidFill>
              <a:cs typeface="+mn-cs"/>
            </a:endParaRPr>
          </a:p>
        </p:txBody>
      </p:sp>
      <p:sp>
        <p:nvSpPr>
          <p:cNvPr id="4" name="Oval Callout 3"/>
          <p:cNvSpPr/>
          <p:nvPr/>
        </p:nvSpPr>
        <p:spPr>
          <a:xfrm flipH="1">
            <a:off x="667767" y="1783276"/>
            <a:ext cx="3314700" cy="2978729"/>
          </a:xfrm>
          <a:prstGeom prst="wedgeEllipseCallout">
            <a:avLst>
              <a:gd name="adj1" fmla="val -61205"/>
              <a:gd name="adj2" fmla="val 3059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flipH="1">
            <a:off x="901315" y="2542421"/>
            <a:ext cx="2798619" cy="1542474"/>
          </a:xfrm>
          <a:prstGeom prst="rect">
            <a:avLst/>
          </a:prstGeom>
          <a:noFill/>
        </p:spPr>
        <p:txBody>
          <a:bodyPr wrap="square" rtlCol="0">
            <a:spAutoFit/>
          </a:bodyPr>
          <a:lstStyle/>
          <a:p>
            <a:pPr algn="ctr" rtl="1">
              <a:lnSpc>
                <a:spcPct val="120000"/>
              </a:lnSpc>
            </a:pPr>
            <a:r>
              <a:rPr lang="ar-SA" sz="1600" dirty="0">
                <a:latin typeface="Arial"/>
              </a:rPr>
              <a:t>أود أيضاً أن أتأكد من معرفتك بأن لديك حقوق بينما نعمل معاً. تهدف هذه الحقوق إلى إبقاء شعورك بالأمان أثناء حديثنا، ومنحك الشعور بالتحكم في ما تشاركينه وتقررينه خلال محادثاتنا…</a:t>
            </a:r>
          </a:p>
        </p:txBody>
      </p:sp>
    </p:spTree>
    <p:extLst>
      <p:ext uri="{BB962C8B-B14F-4D97-AF65-F5344CB8AC3E}">
        <p14:creationId xmlns:p14="http://schemas.microsoft.com/office/powerpoint/2010/main" val="4050359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r" rtl="1"/>
            <a:r>
              <a:rPr lang="ar-SA" spc="0" smtClean="0">
                <a:latin typeface="Arial"/>
                <a:cs typeface="+mn-cs"/>
              </a:rPr>
              <a:t>الخطوة 1: التقديم والمشاركة</a:t>
            </a:r>
          </a:p>
        </p:txBody>
      </p:sp>
      <p:sp>
        <p:nvSpPr>
          <p:cNvPr id="5" name="Text Placeholder 4"/>
          <p:cNvSpPr>
            <a:spLocks noGrp="1"/>
          </p:cNvSpPr>
          <p:nvPr>
            <p:ph type="body" sz="quarter" idx="10"/>
          </p:nvPr>
        </p:nvSpPr>
        <p:spPr/>
        <p:txBody>
          <a:bodyPr/>
          <a:lstStyle/>
          <a:p>
            <a:pPr algn="r" rtl="1">
              <a:buFont typeface="Tw Cen MT" charset="0"/>
              <a:buChar char=" "/>
              <a:defRPr/>
            </a:pPr>
            <a:r>
              <a:rPr lang="ar-SA" spc="0" smtClean="0">
                <a:latin typeface="Arial"/>
                <a:cs typeface="+mn-cs"/>
              </a:rPr>
              <a:t>الوحدة 11</a:t>
            </a:r>
          </a:p>
        </p:txBody>
      </p:sp>
      <p:sp>
        <p:nvSpPr>
          <p:cNvPr id="8" name="Text Placeholder 7"/>
          <p:cNvSpPr>
            <a:spLocks noGrp="1"/>
          </p:cNvSpPr>
          <p:nvPr>
            <p:ph type="body" sz="quarter" idx="11"/>
          </p:nvPr>
        </p:nvSpPr>
        <p:spPr/>
        <p:txBody>
          <a:bodyPr/>
          <a:lstStyle/>
          <a:p>
            <a:endParaRPr lang="en-US" spc="0">
              <a:cs typeface="+mn-cs"/>
            </a:endParaRPr>
          </a:p>
        </p:txBody>
      </p:sp>
      <p:cxnSp>
        <p:nvCxnSpPr>
          <p:cNvPr id="7" name="Straight Connector 6"/>
          <p:cNvCxnSpPr/>
          <p:nvPr/>
        </p:nvCxnSpPr>
        <p:spPr>
          <a:xfrm>
            <a:off x="1072203" y="4032795"/>
            <a:ext cx="10104438" cy="0"/>
          </a:xfrm>
          <a:prstGeom prst="line">
            <a:avLst/>
          </a:prstGeom>
          <a:ln w="76200" cmpd="sng">
            <a:solidFill>
              <a:schemeClr val="bg2"/>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الموافقة - الأسئلة والإذن</a:t>
            </a:r>
          </a:p>
        </p:txBody>
      </p:sp>
      <p:sp>
        <p:nvSpPr>
          <p:cNvPr id="3" name="Content Placeholder 2"/>
          <p:cNvSpPr>
            <a:spLocks noGrp="1"/>
          </p:cNvSpPr>
          <p:nvPr>
            <p:ph idx="1"/>
          </p:nvPr>
        </p:nvSpPr>
        <p:spPr>
          <a:xfrm>
            <a:off x="6795903" y="1870364"/>
            <a:ext cx="4961225" cy="4022725"/>
          </a:xfrm>
        </p:spPr>
        <p:txBody>
          <a:bodyPr/>
          <a:lstStyle/>
          <a:p>
            <a:pPr algn="r" rtl="1">
              <a:buNone/>
            </a:pPr>
            <a:r>
              <a:rPr lang="ar-SA" b="1" spc="0" dirty="0">
                <a:solidFill>
                  <a:schemeClr val="tx1"/>
                </a:solidFill>
                <a:latin typeface="Arial"/>
                <a:cs typeface="+mn-cs"/>
              </a:rPr>
              <a:t>سؤال الناجي/الناجية إذا كانت لديه/لديها أي أسئلة وإذا كان لديك الإذن للاستمرار:</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الاستماع باهتمام إلى أسئلة الناجي/الناجية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السعي لفهم والتحقق من مخاوف الناجي/الناجية</a:t>
            </a:r>
          </a:p>
          <a:p>
            <a:pPr indent="-457200" algn="r" rtl="1">
              <a:buClr>
                <a:schemeClr val="accent4">
                  <a:lumMod val="75000"/>
                </a:schemeClr>
              </a:buClr>
              <a:buFont typeface="Arial" panose="020B0604020202020204" pitchFamily="34" charset="0"/>
              <a:buChar char="•"/>
            </a:pPr>
            <a:r>
              <a:rPr lang="ar-SA" spc="0" dirty="0">
                <a:solidFill>
                  <a:schemeClr val="tx1"/>
                </a:solidFill>
                <a:latin typeface="Arial"/>
                <a:cs typeface="+mn-cs"/>
              </a:rPr>
              <a:t>تزويد الناجي/الناجية بالخيارات</a:t>
            </a:r>
          </a:p>
        </p:txBody>
      </p:sp>
      <p:sp>
        <p:nvSpPr>
          <p:cNvPr id="4" name="Oval Callout 3"/>
          <p:cNvSpPr/>
          <p:nvPr/>
        </p:nvSpPr>
        <p:spPr>
          <a:xfrm flipH="1">
            <a:off x="200891" y="1721224"/>
            <a:ext cx="6719454" cy="4457902"/>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flipH="1">
            <a:off x="814390" y="2546960"/>
            <a:ext cx="5597235" cy="3970318"/>
          </a:xfrm>
          <a:prstGeom prst="rect">
            <a:avLst/>
          </a:prstGeom>
          <a:noFill/>
        </p:spPr>
        <p:txBody>
          <a:bodyPr wrap="square" rtlCol="0">
            <a:spAutoFit/>
          </a:bodyPr>
          <a:lstStyle/>
          <a:p>
            <a:pPr algn="ctr" rtl="1"/>
            <a:r>
              <a:rPr lang="ar-SA" dirty="0" smtClean="0">
                <a:latin typeface="Arial"/>
              </a:rPr>
              <a:t>هل لديك أية أسئلة حول أي شيء شرحته لك؟ [أتح الوقت للإجابة على أي أسئلة] إذا كنت قد أجبت على كل أسئلتك، فهل لي الحصول على إذن منك لمواصلة حديثنا والبدء في العمل معك؟</a:t>
            </a:r>
            <a:endParaRPr lang="en-US" dirty="0" smtClean="0">
              <a:latin typeface="Arial"/>
            </a:endParaRPr>
          </a:p>
          <a:p>
            <a:pPr algn="ctr" rtl="1"/>
            <a:endParaRPr lang="en-US" dirty="0">
              <a:latin typeface="Arial"/>
            </a:endParaRPr>
          </a:p>
          <a:p>
            <a:pPr algn="ctr" rtl="1"/>
            <a:r>
              <a:rPr lang="ar-SA" dirty="0"/>
              <a:t>إذا كان الجواب </a:t>
            </a:r>
            <a:r>
              <a:rPr lang="ar-SA" b="1" dirty="0" smtClean="0"/>
              <a:t>لا</a:t>
            </a:r>
            <a:r>
              <a:rPr lang="ar-SA" dirty="0" smtClean="0"/>
              <a:t>، </a:t>
            </a:r>
            <a:r>
              <a:rPr lang="ar-SA" dirty="0"/>
              <a:t>فقدم معلومات عن الخدمات الأخرى لإدارة الحالة والسلامة والصحة والخدمات القانونية/خدمات العدالة في المجتمع</a:t>
            </a:r>
            <a:r>
              <a:rPr lang="ar-SA" dirty="0" smtClean="0"/>
              <a:t>.</a:t>
            </a:r>
            <a:endParaRPr lang="ar-EG" dirty="0" smtClean="0"/>
          </a:p>
          <a:p>
            <a:pPr algn="ctr" rtl="1"/>
            <a:endParaRPr lang="ar-EG" dirty="0" smtClean="0">
              <a:latin typeface="Arial"/>
            </a:endParaRPr>
          </a:p>
          <a:p>
            <a:pPr algn="ctr" rtl="1"/>
            <a:r>
              <a:rPr lang="ar-SA" dirty="0"/>
              <a:t>إذا كان الجواب </a:t>
            </a:r>
            <a:r>
              <a:rPr lang="ar-SA" b="1" dirty="0" smtClean="0"/>
              <a:t>نعم</a:t>
            </a:r>
            <a:r>
              <a:rPr lang="ar-SA" dirty="0" smtClean="0"/>
              <a:t>، </a:t>
            </a:r>
            <a:r>
              <a:rPr lang="ar-SA" dirty="0"/>
              <a:t>فاطلب من الناجي/الناجية التوقيع على نموذج الموافقة المطلعة للاشتراك في خدمات إدارة الحالة والمضي قدماً في تقديم الخدمات.</a:t>
            </a:r>
            <a:endParaRPr lang="ar-SA" dirty="0" smtClean="0">
              <a:latin typeface="Arial"/>
            </a:endParaRPr>
          </a:p>
          <a:p>
            <a:pPr algn="ctr" rtl="1"/>
            <a:endParaRPr lang="ar-SA" dirty="0"/>
          </a:p>
          <a:p>
            <a:pPr algn="ctr" rtl="1"/>
            <a:endParaRPr lang="ar-SA" dirty="0"/>
          </a:p>
          <a:p>
            <a:pPr algn="ctr" rtl="1"/>
            <a:endParaRPr lang="ar-SA" dirty="0"/>
          </a:p>
          <a:p>
            <a:pPr algn="ctr" rtl="1"/>
            <a:endParaRPr lang="ar-SA" dirty="0"/>
          </a:p>
          <a:p>
            <a:pPr algn="ctr" rtl="1"/>
            <a:r>
              <a:rPr lang="ar-SA" dirty="0" smtClean="0">
                <a:latin typeface="Arial"/>
              </a:rPr>
              <a:t> </a:t>
            </a:r>
          </a:p>
        </p:txBody>
      </p:sp>
      <p:sp>
        <p:nvSpPr>
          <p:cNvPr id="6" name="TextBox 5"/>
          <p:cNvSpPr txBox="1"/>
          <p:nvPr/>
        </p:nvSpPr>
        <p:spPr>
          <a:xfrm>
            <a:off x="5306291" y="3670314"/>
            <a:ext cx="6719454" cy="646331"/>
          </a:xfrm>
          <a:prstGeom prst="rect">
            <a:avLst/>
          </a:prstGeom>
          <a:noFill/>
        </p:spPr>
        <p:txBody>
          <a:bodyPr wrap="square" rtlCol="0">
            <a:spAutoFit/>
          </a:bodyPr>
          <a:lstStyle/>
          <a:p>
            <a:pPr algn="ctr" rtl="1"/>
            <a:r>
              <a:rPr lang="ar-SA" smtClean="0">
                <a:latin typeface="Arial"/>
              </a:rPr>
              <a:t> </a:t>
            </a:r>
          </a:p>
          <a:p>
            <a:pPr algn="ctr" rtl="1"/>
            <a:endParaRPr lang="ar-SA" dirty="0"/>
          </a:p>
        </p:txBody>
      </p:sp>
    </p:spTree>
    <p:extLst>
      <p:ext uri="{BB962C8B-B14F-4D97-AF65-F5344CB8AC3E}">
        <p14:creationId xmlns:p14="http://schemas.microsoft.com/office/powerpoint/2010/main" val="321075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1" y="2419659"/>
            <a:ext cx="4769556" cy="1545564"/>
          </a:xfrm>
        </p:spPr>
        <p:txBody>
          <a:bodyPr>
            <a:normAutofit/>
          </a:bodyPr>
          <a:lstStyle/>
          <a:p>
            <a:pPr rtl="1"/>
            <a:r>
              <a:rPr spc="0">
                <a:cs typeface="+mn-cs"/>
              </a:rPr>
              <a:t/>
            </a:r>
            <a:br>
              <a:rPr spc="0">
                <a:cs typeface="+mn-cs"/>
              </a:rPr>
            </a:br>
            <a:r>
              <a:rPr lang="ar-SA" spc="0" smtClean="0">
                <a:latin typeface="Arial"/>
                <a:cs typeface="+mn-cs"/>
              </a:rPr>
              <a:t>استنتاج الخلاصة</a:t>
            </a:r>
          </a:p>
        </p:txBody>
      </p:sp>
      <p:sp>
        <p:nvSpPr>
          <p:cNvPr id="3" name="Content Placeholder 2"/>
          <p:cNvSpPr>
            <a:spLocks noGrp="1"/>
          </p:cNvSpPr>
          <p:nvPr>
            <p:ph idx="1"/>
          </p:nvPr>
        </p:nvSpPr>
        <p:spPr>
          <a:xfrm>
            <a:off x="808567" y="860778"/>
            <a:ext cx="4478866" cy="5053469"/>
          </a:xfrm>
        </p:spPr>
        <p:txBody>
          <a:bodyPr>
            <a:noAutofit/>
          </a:bodyPr>
          <a:lstStyle/>
          <a:p>
            <a:pPr marL="0" algn="r" rtl="1">
              <a:buNone/>
            </a:pPr>
            <a:r>
              <a:rPr lang="ar-SA" sz="1600" b="1" dirty="0" smtClean="0">
                <a:solidFill>
                  <a:schemeClr val="tx1"/>
                </a:solidFill>
                <a:cs typeface="+mn-cs"/>
              </a:rPr>
              <a:t>المجموعة 1</a:t>
            </a:r>
            <a:r>
              <a:rPr lang="ar-SA" sz="1600" dirty="0" smtClean="0">
                <a:solidFill>
                  <a:schemeClr val="tx1"/>
                </a:solidFill>
                <a:cs typeface="+mn-cs"/>
              </a:rPr>
              <a:t> </a:t>
            </a:r>
            <a:r>
              <a:rPr lang="ar-SA" sz="1600" dirty="0">
                <a:solidFill>
                  <a:schemeClr val="tx1"/>
                </a:solidFill>
                <a:cs typeface="+mn-cs"/>
              </a:rPr>
              <a:t>- سوف تبدأ كعامل اجتماعي وستكمل الخطوة 1 بالكامل</a:t>
            </a:r>
            <a:endParaRPr lang="en-US" sz="1600" dirty="0">
              <a:solidFill>
                <a:schemeClr val="tx1"/>
              </a:solidFill>
              <a:cs typeface="+mn-cs"/>
            </a:endParaRPr>
          </a:p>
          <a:p>
            <a:pPr marL="0" algn="r" rtl="1">
              <a:buNone/>
            </a:pPr>
            <a:r>
              <a:rPr lang="ar-SA" sz="1600" b="1" dirty="0" smtClean="0">
                <a:solidFill>
                  <a:schemeClr val="tx1"/>
                </a:solidFill>
                <a:cs typeface="+mn-cs"/>
              </a:rPr>
              <a:t>المجموعة 2</a:t>
            </a:r>
            <a:r>
              <a:rPr lang="ar-SA" sz="1600" dirty="0" smtClean="0">
                <a:solidFill>
                  <a:schemeClr val="tx1"/>
                </a:solidFill>
                <a:cs typeface="+mn-cs"/>
              </a:rPr>
              <a:t>- </a:t>
            </a:r>
            <a:r>
              <a:rPr lang="ar-SA" sz="1600" dirty="0">
                <a:solidFill>
                  <a:schemeClr val="tx1"/>
                </a:solidFill>
                <a:cs typeface="+mn-cs"/>
              </a:rPr>
              <a:t>ستبدأ بصفتها العميل. بمجرد الانتهاء من  لعب الأدوار، سوف يتم التبديل بينكم.</a:t>
            </a:r>
            <a:endParaRPr lang="en-US" sz="1600" b="1" dirty="0" smtClean="0">
              <a:solidFill>
                <a:schemeClr val="tx1"/>
              </a:solidFill>
              <a:cs typeface="+mn-cs"/>
            </a:endParaRPr>
          </a:p>
          <a:p>
            <a:pPr marL="0" algn="r" rtl="1">
              <a:buNone/>
            </a:pPr>
            <a:r>
              <a:rPr lang="ar-SA" sz="1600" b="1" dirty="0" smtClean="0">
                <a:solidFill>
                  <a:schemeClr val="tx1"/>
                </a:solidFill>
                <a:cs typeface="+mn-cs"/>
              </a:rPr>
              <a:t>المجموعة 2</a:t>
            </a:r>
            <a:r>
              <a:rPr lang="ar-SA" sz="1600" dirty="0" smtClean="0">
                <a:solidFill>
                  <a:schemeClr val="tx1"/>
                </a:solidFill>
                <a:cs typeface="+mn-cs"/>
              </a:rPr>
              <a:t>، </a:t>
            </a:r>
            <a:r>
              <a:rPr lang="ar-SA" sz="1600" dirty="0">
                <a:solidFill>
                  <a:schemeClr val="tx1"/>
                </a:solidFill>
                <a:cs typeface="+mn-cs"/>
              </a:rPr>
              <a:t>التفكير في ناج/ناجية تعمل معه/معها حالياً.</a:t>
            </a:r>
            <a:endParaRPr lang="en-US" sz="1600" dirty="0" smtClean="0">
              <a:solidFill>
                <a:schemeClr val="tx1"/>
              </a:solidFill>
              <a:cs typeface="+mn-cs"/>
            </a:endParaRPr>
          </a:p>
          <a:p>
            <a:pPr marL="0" algn="r" rtl="1">
              <a:buNone/>
            </a:pPr>
            <a:r>
              <a:rPr lang="ar-SA" sz="1600" dirty="0">
                <a:solidFill>
                  <a:schemeClr val="tx1"/>
                </a:solidFill>
                <a:cs typeface="+mn-cs"/>
              </a:rPr>
              <a:t>سوف تقوم بلعب دور الناجي/الناجية عند إجرائك اجتماع أولي مع شريك من </a:t>
            </a:r>
            <a:r>
              <a:rPr lang="ar-SA" sz="1600" b="1" dirty="0" smtClean="0">
                <a:solidFill>
                  <a:schemeClr val="tx1"/>
                </a:solidFill>
                <a:cs typeface="+mn-cs"/>
              </a:rPr>
              <a:t>المجموعة 1</a:t>
            </a:r>
            <a:r>
              <a:rPr lang="ar-SA" sz="1600" dirty="0" smtClean="0">
                <a:solidFill>
                  <a:schemeClr val="tx1"/>
                </a:solidFill>
                <a:cs typeface="+mn-cs"/>
              </a:rPr>
              <a:t>. </a:t>
            </a:r>
            <a:r>
              <a:rPr lang="ar-SA" sz="1600" dirty="0">
                <a:solidFill>
                  <a:schemeClr val="tx1"/>
                </a:solidFill>
                <a:cs typeface="+mn-cs"/>
              </a:rPr>
              <a:t>احرص على حذف اسم الناجي/الناجية والمعلومات التعريفية لأغراض </a:t>
            </a:r>
            <a:r>
              <a:rPr lang="ar-SA" sz="1600" dirty="0" smtClean="0">
                <a:solidFill>
                  <a:schemeClr val="tx1"/>
                </a:solidFill>
                <a:cs typeface="+mn-cs"/>
              </a:rPr>
              <a:t>السرية</a:t>
            </a:r>
            <a:r>
              <a:rPr lang="en-US" sz="1600" dirty="0" smtClean="0">
                <a:solidFill>
                  <a:schemeClr val="tx1"/>
                </a:solidFill>
                <a:cs typeface="+mn-cs"/>
              </a:rPr>
              <a:t>.</a:t>
            </a:r>
            <a:endParaRPr lang="en-US" sz="1600" dirty="0">
              <a:solidFill>
                <a:schemeClr val="tx1"/>
              </a:solidFill>
              <a:cs typeface="+mn-cs"/>
            </a:endParaRPr>
          </a:p>
        </p:txBody>
      </p:sp>
    </p:spTree>
    <p:extLst>
      <p:ext uri="{BB962C8B-B14F-4D97-AF65-F5344CB8AC3E}">
        <p14:creationId xmlns:p14="http://schemas.microsoft.com/office/powerpoint/2010/main" val="2244134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 y="204788"/>
            <a:ext cx="11436350" cy="1135062"/>
          </a:xfrm>
        </p:spPr>
        <p:txBody>
          <a:bodyPr/>
          <a:lstStyle/>
          <a:p>
            <a:pPr rtl="1" eaLnBrk="1" fontAlgn="auto" hangingPunct="1">
              <a:spcAft>
                <a:spcPts val="0"/>
              </a:spcAft>
              <a:defRPr/>
            </a:pPr>
            <a:r>
              <a:rPr lang="ar-SA" spc="0" smtClean="0">
                <a:latin typeface="Arial"/>
                <a:cs typeface="Arial"/>
              </a:rPr>
              <a:t>الإنهاء</a:t>
            </a:r>
          </a:p>
        </p:txBody>
      </p:sp>
      <p:sp>
        <p:nvSpPr>
          <p:cNvPr id="3" name="Text Placeholder 2"/>
          <p:cNvSpPr>
            <a:spLocks noGrp="1"/>
          </p:cNvSpPr>
          <p:nvPr>
            <p:ph type="body" sz="quarter" idx="10"/>
          </p:nvPr>
        </p:nvSpPr>
        <p:spPr>
          <a:xfrm>
            <a:off x="3019425" y="2343150"/>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أسئلة؟</a:t>
            </a:r>
          </a:p>
        </p:txBody>
      </p:sp>
      <p:sp>
        <p:nvSpPr>
          <p:cNvPr id="4" name="Text Placeholder 3"/>
          <p:cNvSpPr>
            <a:spLocks noGrp="1"/>
          </p:cNvSpPr>
          <p:nvPr>
            <p:ph type="body" sz="quarter" idx="11"/>
          </p:nvPr>
        </p:nvSpPr>
        <p:spPr>
          <a:xfrm>
            <a:off x="3019425" y="3951288"/>
            <a:ext cx="6124575" cy="577850"/>
          </a:xfrm>
        </p:spPr>
        <p:txBody>
          <a:bodyPr rtlCol="0"/>
          <a:lstStyle/>
          <a:p>
            <a:pPr marL="91440" indent="-91440" rtl="1" eaLnBrk="1" fontAlgn="auto" hangingPunct="1">
              <a:buClr>
                <a:schemeClr val="accent3"/>
              </a:buClr>
              <a:defRPr/>
            </a:pPr>
            <a:r>
              <a:rPr lang="ar-SA" spc="0" smtClean="0">
                <a:latin typeface="Arial"/>
                <a:cs typeface="Arial"/>
              </a:rPr>
              <a:t>هل توجد مخاوف؟</a:t>
            </a:r>
          </a:p>
        </p:txBody>
      </p:sp>
      <p:sp>
        <p:nvSpPr>
          <p:cNvPr id="5" name="Text Placeholder 4"/>
          <p:cNvSpPr>
            <a:spLocks noGrp="1"/>
          </p:cNvSpPr>
          <p:nvPr>
            <p:ph type="body" sz="quarter" idx="12"/>
          </p:nvPr>
        </p:nvSpPr>
        <p:spPr>
          <a:xfrm>
            <a:off x="3019425" y="5573713"/>
            <a:ext cx="6124575" cy="579437"/>
          </a:xfrm>
        </p:spPr>
        <p:txBody>
          <a:bodyPr rtlCol="0"/>
          <a:lstStyle/>
          <a:p>
            <a:pPr marL="91440" indent="-91440" rtl="1" eaLnBrk="1" fontAlgn="auto" hangingPunct="1">
              <a:buClr>
                <a:schemeClr val="accent3"/>
              </a:buClr>
              <a:defRPr/>
            </a:pPr>
            <a:r>
              <a:rPr lang="ar-SA" spc="0" smtClean="0">
                <a:latin typeface="Arial"/>
                <a:cs typeface="Arial"/>
              </a:rPr>
              <a:t>هل توجد أفكار؟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3088" y="2419659"/>
            <a:ext cx="4769556" cy="1545564"/>
          </a:xfrm>
        </p:spPr>
        <p:txBody>
          <a:bodyPr/>
          <a:lstStyle/>
          <a:p>
            <a:pPr rtl="1" eaLnBrk="1" fontAlgn="auto" hangingPunct="1">
              <a:spcAft>
                <a:spcPts val="0"/>
              </a:spcAft>
              <a:defRPr/>
            </a:pPr>
            <a:r>
              <a:rPr lang="ar-SA" spc="0" smtClean="0">
                <a:latin typeface="Arial"/>
                <a:cs typeface="+mn-cs"/>
              </a:rPr>
              <a:t>الأهداف </a:t>
            </a:r>
          </a:p>
        </p:txBody>
      </p:sp>
      <p:sp>
        <p:nvSpPr>
          <p:cNvPr id="3" name="Content Placeholder 2"/>
          <p:cNvSpPr>
            <a:spLocks noGrp="1"/>
          </p:cNvSpPr>
          <p:nvPr>
            <p:ph idx="1"/>
          </p:nvPr>
        </p:nvSpPr>
        <p:spPr>
          <a:xfrm>
            <a:off x="808567" y="860778"/>
            <a:ext cx="4478866" cy="5053469"/>
          </a:xfrm>
        </p:spPr>
        <p:txBody>
          <a:bodyPr rtlCol="0"/>
          <a:lstStyle/>
          <a:p>
            <a:pPr lvl="0" algn="r" rtl="1">
              <a:buClr>
                <a:srgbClr val="ADBD76"/>
              </a:buClr>
              <a:buFont typeface="Wingdings" panose="05000000000000000000" pitchFamily="2" charset="2"/>
              <a:buChar char=""/>
            </a:pPr>
            <a:r>
              <a:rPr lang="ar-SA" sz="2400" dirty="0">
                <a:solidFill>
                  <a:schemeClr val="tx1"/>
                </a:solidFill>
                <a:latin typeface="Arial"/>
                <a:cs typeface="+mn-cs"/>
              </a:rPr>
              <a:t>تعلم تحية الناجي/الناجية ومنحه/منحها الشعور بالراحة لبناء علاقة فعالة.</a:t>
            </a:r>
          </a:p>
          <a:p>
            <a:pPr lvl="0" algn="r" rtl="1">
              <a:buClr>
                <a:srgbClr val="ADBD76"/>
              </a:buClr>
              <a:buFont typeface="Wingdings" panose="05000000000000000000" pitchFamily="2" charset="2"/>
              <a:buChar char=""/>
            </a:pPr>
            <a:r>
              <a:rPr lang="ar-SA" sz="2400" dirty="0">
                <a:solidFill>
                  <a:schemeClr val="tx1"/>
                </a:solidFill>
                <a:latin typeface="Arial"/>
                <a:cs typeface="+mn-cs"/>
              </a:rPr>
              <a:t>شرح السرية وواستثناءاتها. </a:t>
            </a:r>
          </a:p>
          <a:p>
            <a:pPr lvl="0" algn="r" rtl="1">
              <a:buClr>
                <a:srgbClr val="ADBD76"/>
              </a:buClr>
              <a:buFont typeface="Wingdings" panose="05000000000000000000" pitchFamily="2" charset="2"/>
              <a:buChar char=""/>
            </a:pPr>
            <a:r>
              <a:rPr lang="ar-SA" sz="2400" dirty="0">
                <a:solidFill>
                  <a:schemeClr val="tx1"/>
                </a:solidFill>
                <a:latin typeface="Arial"/>
                <a:cs typeface="+mn-cs"/>
              </a:rPr>
              <a:t>إرشاد الناجين/الناجيات بشأن عملية الموافقة المطلعة بطريقة آمنة وتمكينية. </a:t>
            </a:r>
          </a:p>
        </p:txBody>
      </p:sp>
      <p:sp>
        <p:nvSpPr>
          <p:cNvPr id="5" name="Rectangle 4"/>
          <p:cNvSpPr/>
          <p:nvPr/>
        </p:nvSpPr>
        <p:spPr>
          <a:xfrm>
            <a:off x="6750579" y="2144713"/>
            <a:ext cx="4868862" cy="2089150"/>
          </a:xfrm>
          <a:prstGeom prst="rect">
            <a:avLst/>
          </a:prstGeom>
          <a:noFill/>
          <a:ln w="76200" cmpd="sng">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smtClean="0">
                <a:latin typeface="Arial"/>
                <a:cs typeface="+mn-cs"/>
              </a:rPr>
              <a:t>خطوات إدارة الحالة التي تركز على الناجين/الناجيات</a:t>
            </a:r>
          </a:p>
        </p:txBody>
      </p:sp>
      <p:grpSp>
        <p:nvGrpSpPr>
          <p:cNvPr id="64" name="Group 63"/>
          <p:cNvGrpSpPr/>
          <p:nvPr/>
        </p:nvGrpSpPr>
        <p:grpSpPr>
          <a:xfrm flipH="1">
            <a:off x="1025337" y="2592111"/>
            <a:ext cx="9717991" cy="3361459"/>
            <a:chOff x="1025337" y="2592111"/>
            <a:chExt cx="9717991" cy="3361459"/>
          </a:xfrm>
        </p:grpSpPr>
        <p:sp>
          <p:nvSpPr>
            <p:cNvPr id="5" name="Down Arrow 4"/>
            <p:cNvSpPr/>
            <p:nvPr/>
          </p:nvSpPr>
          <p:spPr>
            <a:xfrm>
              <a:off x="1297969" y="2600579"/>
              <a:ext cx="651163" cy="153785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5" name="L-Shape 34"/>
            <p:cNvSpPr/>
            <p:nvPr/>
          </p:nvSpPr>
          <p:spPr>
            <a:xfrm rot="5400000">
              <a:off x="1322345" y="4330724"/>
              <a:ext cx="894633" cy="1488650"/>
            </a:xfrm>
            <a:prstGeom prst="corner">
              <a:avLst>
                <a:gd name="adj1" fmla="val 16120"/>
                <a:gd name="adj2" fmla="val 16110"/>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grpSp>
          <p:nvGrpSpPr>
            <p:cNvPr id="36" name="Group 35"/>
            <p:cNvGrpSpPr/>
            <p:nvPr/>
          </p:nvGrpSpPr>
          <p:grpSpPr>
            <a:xfrm>
              <a:off x="1173008" y="4775509"/>
              <a:ext cx="1343961" cy="1178061"/>
              <a:chOff x="148806" y="2514030"/>
              <a:chExt cx="1343961" cy="1178061"/>
            </a:xfrm>
          </p:grpSpPr>
          <p:sp>
            <p:nvSpPr>
              <p:cNvPr id="37" name="Rectangle 36"/>
              <p:cNvSpPr/>
              <p:nvPr/>
            </p:nvSpPr>
            <p:spPr>
              <a:xfrm>
                <a:off x="148806" y="251403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8" name="Rectangle 37"/>
              <p:cNvSpPr/>
              <p:nvPr/>
            </p:nvSpPr>
            <p:spPr>
              <a:xfrm>
                <a:off x="148806" y="251403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التقديم والمشاركة </a:t>
                </a:r>
              </a:p>
            </p:txBody>
          </p:sp>
        </p:grpSp>
        <p:sp>
          <p:nvSpPr>
            <p:cNvPr id="39" name="Isosceles Triangle 38"/>
            <p:cNvSpPr/>
            <p:nvPr/>
          </p:nvSpPr>
          <p:spPr>
            <a:xfrm>
              <a:off x="2263392" y="4221128"/>
              <a:ext cx="253577" cy="253577"/>
            </a:xfrm>
            <a:prstGeom prst="triangle">
              <a:avLst>
                <a:gd name="adj" fmla="val 100000"/>
              </a:avLst>
            </a:prstGeom>
          </p:spPr>
          <p:style>
            <a:lnRef idx="2">
              <a:schemeClr val="accent5">
                <a:hueOff val="-309652"/>
                <a:satOff val="3104"/>
                <a:lumOff val="-2157"/>
                <a:alphaOff val="0"/>
              </a:schemeClr>
            </a:lnRef>
            <a:fillRef idx="1">
              <a:schemeClr val="accent5">
                <a:hueOff val="-309652"/>
                <a:satOff val="3104"/>
                <a:lumOff val="-2157"/>
                <a:alphaOff val="0"/>
              </a:schemeClr>
            </a:fillRef>
            <a:effectRef idx="0">
              <a:schemeClr val="accent5">
                <a:hueOff val="-309652"/>
                <a:satOff val="3104"/>
                <a:lumOff val="-2157"/>
                <a:alphaOff val="0"/>
              </a:schemeClr>
            </a:effectRef>
            <a:fontRef idx="minor">
              <a:schemeClr val="lt1"/>
            </a:fontRef>
          </p:style>
        </p:sp>
        <p:sp>
          <p:nvSpPr>
            <p:cNvPr id="40" name="L-Shape 39"/>
            <p:cNvSpPr/>
            <p:nvPr/>
          </p:nvSpPr>
          <p:spPr>
            <a:xfrm rot="5400000">
              <a:off x="2967616" y="3923600"/>
              <a:ext cx="894633" cy="1488650"/>
            </a:xfrm>
            <a:prstGeom prst="corner">
              <a:avLst>
                <a:gd name="adj1" fmla="val 16120"/>
                <a:gd name="adj2" fmla="val 16110"/>
              </a:avLst>
            </a:prstGeom>
          </p:spPr>
          <p:style>
            <a:lnRef idx="2">
              <a:schemeClr val="accent5">
                <a:hueOff val="-619304"/>
                <a:satOff val="6209"/>
                <a:lumOff val="-4314"/>
                <a:alphaOff val="0"/>
              </a:schemeClr>
            </a:lnRef>
            <a:fillRef idx="1">
              <a:schemeClr val="accent5">
                <a:hueOff val="-619304"/>
                <a:satOff val="6209"/>
                <a:lumOff val="-4314"/>
                <a:alphaOff val="0"/>
              </a:schemeClr>
            </a:fillRef>
            <a:effectRef idx="0">
              <a:schemeClr val="accent5">
                <a:hueOff val="-619304"/>
                <a:satOff val="6209"/>
                <a:lumOff val="-4314"/>
                <a:alphaOff val="0"/>
              </a:schemeClr>
            </a:effectRef>
            <a:fontRef idx="minor">
              <a:schemeClr val="lt1"/>
            </a:fontRef>
          </p:style>
        </p:sp>
        <p:grpSp>
          <p:nvGrpSpPr>
            <p:cNvPr id="41" name="Group 40"/>
            <p:cNvGrpSpPr/>
            <p:nvPr/>
          </p:nvGrpSpPr>
          <p:grpSpPr>
            <a:xfrm>
              <a:off x="2818280" y="4368385"/>
              <a:ext cx="1343961" cy="1178061"/>
              <a:chOff x="1794078" y="2106906"/>
              <a:chExt cx="1343961" cy="1178061"/>
            </a:xfrm>
          </p:grpSpPr>
          <p:sp>
            <p:nvSpPr>
              <p:cNvPr id="42" name="Rectangle 41"/>
              <p:cNvSpPr/>
              <p:nvPr/>
            </p:nvSpPr>
            <p:spPr>
              <a:xfrm>
                <a:off x="1794078" y="2106906"/>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angle 42"/>
              <p:cNvSpPr/>
              <p:nvPr/>
            </p:nvSpPr>
            <p:spPr>
              <a:xfrm>
                <a:off x="1794078" y="2106906"/>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التقييم</a:t>
                </a:r>
              </a:p>
            </p:txBody>
          </p:sp>
        </p:grpSp>
        <p:sp>
          <p:nvSpPr>
            <p:cNvPr id="44" name="Isosceles Triangle 43"/>
            <p:cNvSpPr/>
            <p:nvPr/>
          </p:nvSpPr>
          <p:spPr>
            <a:xfrm>
              <a:off x="3908664" y="3814003"/>
              <a:ext cx="253577" cy="253577"/>
            </a:xfrm>
            <a:prstGeom prst="triangle">
              <a:avLst>
                <a:gd name="adj" fmla="val 100000"/>
              </a:avLst>
            </a:prstGeom>
          </p:spPr>
          <p:style>
            <a:lnRef idx="2">
              <a:schemeClr val="accent5">
                <a:hueOff val="-928955"/>
                <a:satOff val="9313"/>
                <a:lumOff val="-6471"/>
                <a:alphaOff val="0"/>
              </a:schemeClr>
            </a:lnRef>
            <a:fillRef idx="1">
              <a:schemeClr val="accent5">
                <a:hueOff val="-928955"/>
                <a:satOff val="9313"/>
                <a:lumOff val="-6471"/>
                <a:alphaOff val="0"/>
              </a:schemeClr>
            </a:fillRef>
            <a:effectRef idx="0">
              <a:schemeClr val="accent5">
                <a:hueOff val="-928955"/>
                <a:satOff val="9313"/>
                <a:lumOff val="-6471"/>
                <a:alphaOff val="0"/>
              </a:schemeClr>
            </a:effectRef>
            <a:fontRef idx="minor">
              <a:schemeClr val="lt1"/>
            </a:fontRef>
          </p:style>
        </p:sp>
        <p:sp>
          <p:nvSpPr>
            <p:cNvPr id="45" name="L-Shape 44"/>
            <p:cNvSpPr/>
            <p:nvPr/>
          </p:nvSpPr>
          <p:spPr>
            <a:xfrm rot="5400000">
              <a:off x="4612888" y="3516475"/>
              <a:ext cx="894633" cy="1488650"/>
            </a:xfrm>
            <a:prstGeom prst="corner">
              <a:avLst>
                <a:gd name="adj1" fmla="val 16120"/>
                <a:gd name="adj2" fmla="val 16110"/>
              </a:avLst>
            </a:prstGeom>
          </p:spPr>
          <p:style>
            <a:lnRef idx="2">
              <a:schemeClr val="accent5">
                <a:hueOff val="-1238607"/>
                <a:satOff val="12418"/>
                <a:lumOff val="-8628"/>
                <a:alphaOff val="0"/>
              </a:schemeClr>
            </a:lnRef>
            <a:fillRef idx="1">
              <a:schemeClr val="accent5">
                <a:hueOff val="-1238607"/>
                <a:satOff val="12418"/>
                <a:lumOff val="-8628"/>
                <a:alphaOff val="0"/>
              </a:schemeClr>
            </a:fillRef>
            <a:effectRef idx="0">
              <a:schemeClr val="accent5">
                <a:hueOff val="-1238607"/>
                <a:satOff val="12418"/>
                <a:lumOff val="-8628"/>
                <a:alphaOff val="0"/>
              </a:schemeClr>
            </a:effectRef>
            <a:fontRef idx="minor">
              <a:schemeClr val="lt1"/>
            </a:fontRef>
          </p:style>
        </p:sp>
        <p:grpSp>
          <p:nvGrpSpPr>
            <p:cNvPr id="46" name="Group 45"/>
            <p:cNvGrpSpPr/>
            <p:nvPr/>
          </p:nvGrpSpPr>
          <p:grpSpPr>
            <a:xfrm>
              <a:off x="4463552" y="3961261"/>
              <a:ext cx="1343961" cy="1178061"/>
              <a:chOff x="3439350" y="1699782"/>
              <a:chExt cx="1343961" cy="1178061"/>
            </a:xfrm>
          </p:grpSpPr>
          <p:sp>
            <p:nvSpPr>
              <p:cNvPr id="47" name="Rectangle 46"/>
              <p:cNvSpPr/>
              <p:nvPr/>
            </p:nvSpPr>
            <p:spPr>
              <a:xfrm>
                <a:off x="3439350" y="1699782"/>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8" name="Rectangle 47"/>
              <p:cNvSpPr/>
              <p:nvPr/>
            </p:nvSpPr>
            <p:spPr>
              <a:xfrm>
                <a:off x="3439350" y="1699782"/>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تخطيط إجراءات الحالة</a:t>
                </a:r>
              </a:p>
            </p:txBody>
          </p:sp>
        </p:grpSp>
        <p:sp>
          <p:nvSpPr>
            <p:cNvPr id="49" name="Isosceles Triangle 48"/>
            <p:cNvSpPr/>
            <p:nvPr/>
          </p:nvSpPr>
          <p:spPr>
            <a:xfrm>
              <a:off x="5553936" y="3406879"/>
              <a:ext cx="253577" cy="253577"/>
            </a:xfrm>
            <a:prstGeom prst="triangle">
              <a:avLst>
                <a:gd name="adj" fmla="val 100000"/>
              </a:avLst>
            </a:prstGeom>
          </p:spPr>
          <p:style>
            <a:lnRef idx="2">
              <a:schemeClr val="accent5">
                <a:hueOff val="-1548259"/>
                <a:satOff val="15522"/>
                <a:lumOff val="-10784"/>
                <a:alphaOff val="0"/>
              </a:schemeClr>
            </a:lnRef>
            <a:fillRef idx="1">
              <a:schemeClr val="accent5">
                <a:hueOff val="-1548259"/>
                <a:satOff val="15522"/>
                <a:lumOff val="-10784"/>
                <a:alphaOff val="0"/>
              </a:schemeClr>
            </a:fillRef>
            <a:effectRef idx="0">
              <a:schemeClr val="accent5">
                <a:hueOff val="-1548259"/>
                <a:satOff val="15522"/>
                <a:lumOff val="-10784"/>
                <a:alphaOff val="0"/>
              </a:schemeClr>
            </a:effectRef>
            <a:fontRef idx="minor">
              <a:schemeClr val="lt1"/>
            </a:fontRef>
          </p:style>
        </p:sp>
        <p:sp>
          <p:nvSpPr>
            <p:cNvPr id="50" name="L-Shape 49"/>
            <p:cNvSpPr/>
            <p:nvPr/>
          </p:nvSpPr>
          <p:spPr>
            <a:xfrm rot="5400000">
              <a:off x="6258160" y="3109351"/>
              <a:ext cx="894633" cy="1488650"/>
            </a:xfrm>
            <a:prstGeom prst="corner">
              <a:avLst>
                <a:gd name="adj1" fmla="val 16120"/>
                <a:gd name="adj2" fmla="val 16110"/>
              </a:avLst>
            </a:prstGeom>
          </p:spPr>
          <p:style>
            <a:lnRef idx="2">
              <a:schemeClr val="accent5">
                <a:hueOff val="-1857911"/>
                <a:satOff val="18626"/>
                <a:lumOff val="-12941"/>
                <a:alphaOff val="0"/>
              </a:schemeClr>
            </a:lnRef>
            <a:fillRef idx="1">
              <a:schemeClr val="accent5">
                <a:hueOff val="-1857911"/>
                <a:satOff val="18626"/>
                <a:lumOff val="-12941"/>
                <a:alphaOff val="0"/>
              </a:schemeClr>
            </a:fillRef>
            <a:effectRef idx="0">
              <a:schemeClr val="accent5">
                <a:hueOff val="-1857911"/>
                <a:satOff val="18626"/>
                <a:lumOff val="-12941"/>
                <a:alphaOff val="0"/>
              </a:schemeClr>
            </a:effectRef>
            <a:fontRef idx="minor">
              <a:schemeClr val="lt1"/>
            </a:fontRef>
          </p:style>
        </p:sp>
        <p:grpSp>
          <p:nvGrpSpPr>
            <p:cNvPr id="51" name="Group 50"/>
            <p:cNvGrpSpPr/>
            <p:nvPr/>
          </p:nvGrpSpPr>
          <p:grpSpPr>
            <a:xfrm>
              <a:off x="6108823" y="3554137"/>
              <a:ext cx="1343961" cy="1178061"/>
              <a:chOff x="5084621" y="1292658"/>
              <a:chExt cx="1343961" cy="1178061"/>
            </a:xfrm>
          </p:grpSpPr>
          <p:sp>
            <p:nvSpPr>
              <p:cNvPr id="52" name="Rectangle 51"/>
              <p:cNvSpPr/>
              <p:nvPr/>
            </p:nvSpPr>
            <p:spPr>
              <a:xfrm>
                <a:off x="5084621" y="1292658"/>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3" name="Rectangle 52"/>
              <p:cNvSpPr/>
              <p:nvPr/>
            </p:nvSpPr>
            <p:spPr>
              <a:xfrm>
                <a:off x="5084621" y="1292658"/>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تنفيذ خطة الإجراءات </a:t>
                </a:r>
              </a:p>
            </p:txBody>
          </p:sp>
        </p:grpSp>
        <p:sp>
          <p:nvSpPr>
            <p:cNvPr id="54" name="Isosceles Triangle 53"/>
            <p:cNvSpPr/>
            <p:nvPr/>
          </p:nvSpPr>
          <p:spPr>
            <a:xfrm>
              <a:off x="7199207" y="2999755"/>
              <a:ext cx="253577" cy="253577"/>
            </a:xfrm>
            <a:prstGeom prst="triangle">
              <a:avLst>
                <a:gd name="adj" fmla="val 100000"/>
              </a:avLst>
            </a:prstGeom>
          </p:spPr>
          <p:style>
            <a:lnRef idx="2">
              <a:schemeClr val="accent5">
                <a:hueOff val="-2167562"/>
                <a:satOff val="21731"/>
                <a:lumOff val="-15098"/>
                <a:alphaOff val="0"/>
              </a:schemeClr>
            </a:lnRef>
            <a:fillRef idx="1">
              <a:schemeClr val="accent5">
                <a:hueOff val="-2167562"/>
                <a:satOff val="21731"/>
                <a:lumOff val="-15098"/>
                <a:alphaOff val="0"/>
              </a:schemeClr>
            </a:fillRef>
            <a:effectRef idx="0">
              <a:schemeClr val="accent5">
                <a:hueOff val="-2167562"/>
                <a:satOff val="21731"/>
                <a:lumOff val="-15098"/>
                <a:alphaOff val="0"/>
              </a:schemeClr>
            </a:effectRef>
            <a:fontRef idx="minor">
              <a:schemeClr val="lt1"/>
            </a:fontRef>
          </p:style>
        </p:sp>
        <p:sp>
          <p:nvSpPr>
            <p:cNvPr id="55" name="L-Shape 54"/>
            <p:cNvSpPr/>
            <p:nvPr/>
          </p:nvSpPr>
          <p:spPr>
            <a:xfrm rot="5400000">
              <a:off x="7903432" y="2702227"/>
              <a:ext cx="894633" cy="1488650"/>
            </a:xfrm>
            <a:prstGeom prst="corner">
              <a:avLst>
                <a:gd name="adj1" fmla="val 16120"/>
                <a:gd name="adj2" fmla="val 16110"/>
              </a:avLst>
            </a:prstGeom>
          </p:spPr>
          <p:style>
            <a:lnRef idx="2">
              <a:schemeClr val="accent5">
                <a:hueOff val="-2477214"/>
                <a:satOff val="24835"/>
                <a:lumOff val="-17255"/>
                <a:alphaOff val="0"/>
              </a:schemeClr>
            </a:lnRef>
            <a:fillRef idx="1">
              <a:schemeClr val="accent5">
                <a:hueOff val="-2477214"/>
                <a:satOff val="24835"/>
                <a:lumOff val="-17255"/>
                <a:alphaOff val="0"/>
              </a:schemeClr>
            </a:fillRef>
            <a:effectRef idx="0">
              <a:schemeClr val="accent5">
                <a:hueOff val="-2477214"/>
                <a:satOff val="24835"/>
                <a:lumOff val="-17255"/>
                <a:alphaOff val="0"/>
              </a:schemeClr>
            </a:effectRef>
            <a:fontRef idx="minor">
              <a:schemeClr val="lt1"/>
            </a:fontRef>
          </p:style>
        </p:sp>
        <p:grpSp>
          <p:nvGrpSpPr>
            <p:cNvPr id="56" name="Group 55"/>
            <p:cNvGrpSpPr/>
            <p:nvPr/>
          </p:nvGrpSpPr>
          <p:grpSpPr>
            <a:xfrm>
              <a:off x="7754095" y="3147013"/>
              <a:ext cx="1343961" cy="1178061"/>
              <a:chOff x="6729893" y="885534"/>
              <a:chExt cx="1343961" cy="1178061"/>
            </a:xfrm>
          </p:grpSpPr>
          <p:sp>
            <p:nvSpPr>
              <p:cNvPr id="57" name="Rectangle 56"/>
              <p:cNvSpPr/>
              <p:nvPr/>
            </p:nvSpPr>
            <p:spPr>
              <a:xfrm>
                <a:off x="6729893" y="885534"/>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8" name="Rectangle 57"/>
              <p:cNvSpPr/>
              <p:nvPr/>
            </p:nvSpPr>
            <p:spPr>
              <a:xfrm>
                <a:off x="6729893" y="885534"/>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متابعة الحالة</a:t>
                </a:r>
              </a:p>
            </p:txBody>
          </p:sp>
        </p:grpSp>
        <p:sp>
          <p:nvSpPr>
            <p:cNvPr id="59" name="Isosceles Triangle 58"/>
            <p:cNvSpPr/>
            <p:nvPr/>
          </p:nvSpPr>
          <p:spPr>
            <a:xfrm>
              <a:off x="8844479" y="2592631"/>
              <a:ext cx="253577" cy="253577"/>
            </a:xfrm>
            <a:prstGeom prst="triangle">
              <a:avLst>
                <a:gd name="adj" fmla="val 100000"/>
              </a:avLst>
            </a:prstGeom>
          </p:spPr>
          <p:style>
            <a:lnRef idx="2">
              <a:schemeClr val="accent5">
                <a:hueOff val="-2786866"/>
                <a:satOff val="27940"/>
                <a:lumOff val="-19412"/>
                <a:alphaOff val="0"/>
              </a:schemeClr>
            </a:lnRef>
            <a:fillRef idx="1">
              <a:schemeClr val="accent5">
                <a:hueOff val="-2786866"/>
                <a:satOff val="27940"/>
                <a:lumOff val="-19412"/>
                <a:alphaOff val="0"/>
              </a:schemeClr>
            </a:fillRef>
            <a:effectRef idx="0">
              <a:schemeClr val="accent5">
                <a:hueOff val="-2786866"/>
                <a:satOff val="27940"/>
                <a:lumOff val="-19412"/>
                <a:alphaOff val="0"/>
              </a:schemeClr>
            </a:effectRef>
            <a:fontRef idx="minor">
              <a:schemeClr val="lt1"/>
            </a:fontRef>
          </p:style>
        </p:sp>
        <p:sp>
          <p:nvSpPr>
            <p:cNvPr id="60" name="L-Shape 59"/>
            <p:cNvSpPr/>
            <p:nvPr/>
          </p:nvSpPr>
          <p:spPr>
            <a:xfrm rot="5400000">
              <a:off x="9548703" y="2295103"/>
              <a:ext cx="894633" cy="1488650"/>
            </a:xfrm>
            <a:prstGeom prst="corner">
              <a:avLst>
                <a:gd name="adj1" fmla="val 16120"/>
                <a:gd name="adj2" fmla="val 16110"/>
              </a:avLst>
            </a:prstGeom>
          </p:spPr>
          <p:style>
            <a:lnRef idx="2">
              <a:schemeClr val="accent5">
                <a:hueOff val="-3096518"/>
                <a:satOff val="31044"/>
                <a:lumOff val="-21569"/>
                <a:alphaOff val="0"/>
              </a:schemeClr>
            </a:lnRef>
            <a:fillRef idx="1">
              <a:schemeClr val="accent5">
                <a:hueOff val="-3096518"/>
                <a:satOff val="31044"/>
                <a:lumOff val="-21569"/>
                <a:alphaOff val="0"/>
              </a:schemeClr>
            </a:fillRef>
            <a:effectRef idx="0">
              <a:schemeClr val="accent5">
                <a:hueOff val="-3096518"/>
                <a:satOff val="31044"/>
                <a:lumOff val="-21569"/>
                <a:alphaOff val="0"/>
              </a:schemeClr>
            </a:effectRef>
            <a:fontRef idx="minor">
              <a:schemeClr val="lt1"/>
            </a:fontRef>
          </p:style>
        </p:sp>
        <p:grpSp>
          <p:nvGrpSpPr>
            <p:cNvPr id="61" name="Group 60"/>
            <p:cNvGrpSpPr/>
            <p:nvPr/>
          </p:nvGrpSpPr>
          <p:grpSpPr>
            <a:xfrm>
              <a:off x="9399367" y="2739889"/>
              <a:ext cx="1343961" cy="1178061"/>
              <a:chOff x="8375165" y="478410"/>
              <a:chExt cx="1343961" cy="1178061"/>
            </a:xfrm>
          </p:grpSpPr>
          <p:sp>
            <p:nvSpPr>
              <p:cNvPr id="62" name="Rectangle 61"/>
              <p:cNvSpPr/>
              <p:nvPr/>
            </p:nvSpPr>
            <p:spPr>
              <a:xfrm>
                <a:off x="8375165" y="478410"/>
                <a:ext cx="1343961" cy="117806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63" name="Rectangle 62"/>
              <p:cNvSpPr/>
              <p:nvPr/>
            </p:nvSpPr>
            <p:spPr>
              <a:xfrm>
                <a:off x="8375165" y="478410"/>
                <a:ext cx="1343961" cy="117806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3820" tIns="83820" rIns="83820" bIns="83820" numCol="1" spcCol="1270" anchor="t" anchorCtr="0">
                <a:noAutofit/>
              </a:bodyPr>
              <a:lstStyle/>
              <a:p>
                <a:pPr lvl="0" algn="ctr" defTabSz="977900" rtl="1">
                  <a:lnSpc>
                    <a:spcPct val="100000"/>
                  </a:lnSpc>
                  <a:spcBef>
                    <a:spcPct val="0"/>
                  </a:spcBef>
                  <a:spcAft>
                    <a:spcPct val="35000"/>
                  </a:spcAft>
                </a:pPr>
                <a:r>
                  <a:rPr lang="ar-SA" sz="1400" kern="1200" baseline="0" dirty="0" smtClean="0"/>
                  <a:t>إغلاق ملف الحالة</a:t>
                </a:r>
              </a:p>
            </p:txBody>
          </p:sp>
        </p:grpSp>
      </p:grpSp>
    </p:spTree>
    <p:extLst>
      <p:ext uri="{BB962C8B-B14F-4D97-AF65-F5344CB8AC3E}">
        <p14:creationId xmlns:p14="http://schemas.microsoft.com/office/powerpoint/2010/main" val="1625998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052" y="1323567"/>
            <a:ext cx="11435983" cy="1136341"/>
          </a:xfrm>
        </p:spPr>
        <p:txBody>
          <a:bodyPr>
            <a:normAutofit fontScale="90000"/>
          </a:bodyPr>
          <a:lstStyle/>
          <a:p>
            <a:pPr algn="r" rtl="1"/>
            <a:r>
              <a:rPr spc="0" dirty="0">
                <a:cs typeface="+mn-cs"/>
              </a:rPr>
              <a:t/>
            </a:r>
            <a:br>
              <a:rPr spc="0" dirty="0">
                <a:cs typeface="+mn-cs"/>
              </a:rPr>
            </a:br>
            <a:r>
              <a:rPr spc="0" dirty="0">
                <a:cs typeface="+mn-cs"/>
              </a:rPr>
              <a:t/>
            </a:r>
            <a:br>
              <a:rPr spc="0" dirty="0">
                <a:cs typeface="+mn-cs"/>
              </a:rPr>
            </a:br>
            <a:r>
              <a:rPr lang="ar-SA" sz="2700" spc="0" dirty="0">
                <a:solidFill>
                  <a:schemeClr val="tx1"/>
                </a:solidFill>
                <a:latin typeface="Arial"/>
                <a:cs typeface="+mn-cs"/>
              </a:rPr>
              <a:t> </a:t>
            </a:r>
            <a:r>
              <a:rPr lang="ar-SA" sz="2700" cap="none" spc="0" dirty="0">
                <a:solidFill>
                  <a:schemeClr val="tx1"/>
                </a:solidFill>
                <a:latin typeface="Arial"/>
                <a:cs typeface="+mn-cs"/>
              </a:rPr>
              <a:t>إقامة علاقة مع الناجي/الناجيات وبناء أساس لعلاقة تؤدي للشفاء </a:t>
            </a:r>
            <a:r>
              <a:rPr spc="0" dirty="0">
                <a:cs typeface="+mn-cs"/>
              </a:rPr>
              <a:t/>
            </a:r>
            <a:br>
              <a:rPr spc="0" dirty="0">
                <a:cs typeface="+mn-cs"/>
              </a:rPr>
            </a:br>
            <a:r>
              <a:rPr lang="ar-SA" spc="0" dirty="0" smtClean="0">
                <a:latin typeface="Arial"/>
                <a:cs typeface="+mn-cs"/>
              </a:rPr>
              <a:t> </a:t>
            </a:r>
          </a:p>
        </p:txBody>
      </p:sp>
      <p:sp>
        <p:nvSpPr>
          <p:cNvPr id="3" name="Content Placeholder 2"/>
          <p:cNvSpPr>
            <a:spLocks noGrp="1"/>
          </p:cNvSpPr>
          <p:nvPr>
            <p:ph idx="1"/>
          </p:nvPr>
        </p:nvSpPr>
        <p:spPr>
          <a:xfrm>
            <a:off x="1008173" y="2598792"/>
            <a:ext cx="9720262" cy="4022725"/>
          </a:xfrm>
        </p:spPr>
        <p:txBody>
          <a:bodyPr/>
          <a:lstStyle/>
          <a:p>
            <a:pPr marL="2857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تحية الناجي/الناجية ومنحه شعوراً بالراحة</a:t>
            </a:r>
            <a:endParaRPr lang="ar-SA" sz="1600" spc="0" dirty="0">
              <a:solidFill>
                <a:schemeClr val="tx1"/>
              </a:solidFill>
              <a:ea typeface="Arial"/>
              <a:cs typeface="+mn-cs"/>
            </a:endParaRPr>
          </a:p>
          <a:p>
            <a:pPr marL="2857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البدء في بناء علاقة مع الناجي/الناجية</a:t>
            </a:r>
            <a:endParaRPr lang="ar-SA" sz="1600" spc="0" dirty="0">
              <a:solidFill>
                <a:schemeClr val="tx1"/>
              </a:solidFill>
              <a:ea typeface="Arial"/>
              <a:cs typeface="+mn-cs"/>
            </a:endParaRPr>
          </a:p>
          <a:p>
            <a:pPr marL="2857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التواصل بطريقة ودية ومنفتحة</a:t>
            </a:r>
            <a:endParaRPr lang="ar-SA" sz="1600" spc="0" dirty="0">
              <a:solidFill>
                <a:schemeClr val="tx1"/>
              </a:solidFill>
              <a:ea typeface="Arial"/>
              <a:cs typeface="+mn-cs"/>
            </a:endParaRPr>
          </a:p>
          <a:p>
            <a:pPr marL="2857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الحصول على موافقة مطلعة من الناجي/الناجية لتقديم خدمات إدارة الحالة: </a:t>
            </a:r>
            <a:endParaRPr lang="ar-SA" sz="1600" spc="0" dirty="0">
              <a:solidFill>
                <a:schemeClr val="tx1"/>
              </a:solidFill>
              <a:ea typeface="Arial"/>
              <a:cs typeface="+mn-cs"/>
            </a:endParaRPr>
          </a:p>
          <a:p>
            <a:pPr marL="7429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شرح عملية إدارة الحالة</a:t>
            </a:r>
            <a:endParaRPr lang="ar-SA" sz="1600" spc="0" dirty="0">
              <a:solidFill>
                <a:schemeClr val="tx1"/>
              </a:solidFill>
              <a:ea typeface="Arial"/>
              <a:cs typeface="+mn-cs"/>
            </a:endParaRPr>
          </a:p>
          <a:p>
            <a:pPr marL="7429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شرح السرية والاستثناءات</a:t>
            </a:r>
            <a:endParaRPr lang="ar-SA" sz="1600" spc="0" dirty="0">
              <a:solidFill>
                <a:schemeClr val="tx1"/>
              </a:solidFill>
              <a:ea typeface="Arial"/>
              <a:cs typeface="+mn-cs"/>
            </a:endParaRPr>
          </a:p>
          <a:p>
            <a:pPr marL="7429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شرح حقوق الناجي/الناجية</a:t>
            </a:r>
            <a:endParaRPr lang="ar-SA" sz="1600" spc="0" dirty="0">
              <a:solidFill>
                <a:schemeClr val="tx1"/>
              </a:solidFill>
              <a:ea typeface="Arial"/>
              <a:cs typeface="+mn-cs"/>
            </a:endParaRPr>
          </a:p>
          <a:p>
            <a:pPr marL="742950" marR="0" indent="-285750" algn="r" rtl="1">
              <a:lnSpc>
                <a:spcPct val="115000"/>
              </a:lnSpc>
              <a:spcBef>
                <a:spcPts val="0"/>
              </a:spcBef>
              <a:spcAft>
                <a:spcPts val="0"/>
              </a:spcAft>
              <a:buFont typeface="Wingdings" panose="05000000000000000000" pitchFamily="2" charset="2"/>
              <a:buChar char="ü"/>
            </a:pPr>
            <a:r>
              <a:rPr lang="ar-SA" spc="0" dirty="0">
                <a:solidFill>
                  <a:schemeClr val="tx1"/>
                </a:solidFill>
                <a:latin typeface="Arial"/>
                <a:cs typeface="+mn-cs"/>
              </a:rPr>
              <a:t>طرح الأسئلة والإجابة عليها</a:t>
            </a:r>
            <a:endParaRPr lang="ar-SA" sz="1600" spc="0" dirty="0">
              <a:solidFill>
                <a:schemeClr val="tx1"/>
              </a:solidFill>
              <a:ea typeface="Arial"/>
              <a:cs typeface="+mn-cs"/>
            </a:endParaRPr>
          </a:p>
          <a:p>
            <a:pPr marL="742950" marR="0" indent="-285750" algn="r" rtl="1">
              <a:lnSpc>
                <a:spcPct val="115000"/>
              </a:lnSpc>
              <a:spcBef>
                <a:spcPts val="0"/>
              </a:spcBef>
              <a:spcAft>
                <a:spcPts val="1000"/>
              </a:spcAft>
              <a:buFont typeface="Wingdings" panose="05000000000000000000" pitchFamily="2" charset="2"/>
              <a:buChar char="ü"/>
            </a:pPr>
            <a:r>
              <a:rPr lang="ar-SA" spc="0" dirty="0">
                <a:solidFill>
                  <a:schemeClr val="tx1"/>
                </a:solidFill>
                <a:latin typeface="Arial"/>
                <a:cs typeface="+mn-cs"/>
              </a:rPr>
              <a:t>استخدام نموذج الموافقة</a:t>
            </a:r>
            <a:endParaRPr lang="ar-SA" sz="1600" spc="0" dirty="0">
              <a:solidFill>
                <a:schemeClr val="tx1"/>
              </a:solidFill>
              <a:ea typeface="Arial"/>
              <a:cs typeface="+mn-cs"/>
            </a:endParaRPr>
          </a:p>
          <a:p>
            <a:pPr rtl="1">
              <a:buNone/>
            </a:pPr>
            <a:endParaRPr lang="ar-SA" spc="0" dirty="0">
              <a:solidFill>
                <a:schemeClr val="tx1"/>
              </a:solidFill>
              <a:cs typeface="+mn-cs"/>
            </a:endParaRPr>
          </a:p>
        </p:txBody>
      </p:sp>
      <p:sp>
        <p:nvSpPr>
          <p:cNvPr id="6" name="TextBox 5"/>
          <p:cNvSpPr txBox="1"/>
          <p:nvPr/>
        </p:nvSpPr>
        <p:spPr>
          <a:xfrm>
            <a:off x="457200" y="472966"/>
            <a:ext cx="10641724" cy="646331"/>
          </a:xfrm>
          <a:prstGeom prst="rect">
            <a:avLst/>
          </a:prstGeom>
          <a:noFill/>
        </p:spPr>
        <p:txBody>
          <a:bodyPr wrap="square" rtlCol="0">
            <a:spAutoFit/>
          </a:bodyPr>
          <a:lstStyle/>
          <a:p>
            <a:pPr algn="r" rtl="1"/>
            <a:r>
              <a:rPr lang="ar-SA" sz="3600" cap="all" dirty="0">
                <a:solidFill>
                  <a:srgbClr val="FFFFFF"/>
                </a:solidFill>
                <a:latin typeface="Arial"/>
              </a:rPr>
              <a:t>الخطوة 1: التقديم والمشاركة</a:t>
            </a:r>
            <a:endParaRPr lang="ar-SA" dirty="0"/>
          </a:p>
        </p:txBody>
      </p:sp>
    </p:spTree>
    <p:extLst>
      <p:ext uri="{BB962C8B-B14F-4D97-AF65-F5344CB8AC3E}">
        <p14:creationId xmlns:p14="http://schemas.microsoft.com/office/powerpoint/2010/main" val="11586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423" y="2705409"/>
            <a:ext cx="4769556" cy="1545564"/>
          </a:xfrm>
        </p:spPr>
        <p:txBody>
          <a:bodyPr>
            <a:normAutofit fontScale="90000"/>
          </a:bodyPr>
          <a:lstStyle/>
          <a:p>
            <a:pPr rtl="1">
              <a:lnSpc>
                <a:spcPct val="100000"/>
              </a:lnSpc>
            </a:pPr>
            <a:r>
              <a:rPr lang="ar-SA" spc="0" smtClean="0">
                <a:latin typeface="Arial"/>
                <a:cs typeface="+mn-cs"/>
              </a:rPr>
              <a:t>النشاط:</a:t>
            </a:r>
            <a:r>
              <a:rPr spc="0">
                <a:cs typeface="+mn-cs"/>
              </a:rPr>
              <a:t/>
            </a:r>
            <a:br>
              <a:rPr spc="0">
                <a:cs typeface="+mn-cs"/>
              </a:rPr>
            </a:br>
            <a:r>
              <a:rPr lang="ar-SA" spc="0" smtClean="0">
                <a:latin typeface="Arial"/>
                <a:cs typeface="+mn-cs"/>
              </a:rPr>
              <a:t>الترحيب ومنح شعور بالراحة</a:t>
            </a:r>
          </a:p>
        </p:txBody>
      </p:sp>
      <p:sp>
        <p:nvSpPr>
          <p:cNvPr id="3" name="Content Placeholder 2"/>
          <p:cNvSpPr>
            <a:spLocks noGrp="1"/>
          </p:cNvSpPr>
          <p:nvPr>
            <p:ph idx="1"/>
          </p:nvPr>
        </p:nvSpPr>
        <p:spPr>
          <a:xfrm>
            <a:off x="663222" y="860778"/>
            <a:ext cx="4478866" cy="5053469"/>
          </a:xfrm>
        </p:spPr>
        <p:txBody>
          <a:bodyPr/>
          <a:lstStyle/>
          <a:p>
            <a:pPr algn="r" rtl="1">
              <a:lnSpc>
                <a:spcPct val="114000"/>
              </a:lnSpc>
              <a:buClr>
                <a:srgbClr val="ADBD76"/>
              </a:buClr>
              <a:buFont typeface="Wingdings" panose="05000000000000000000" pitchFamily="2" charset="2"/>
              <a:buChar char=""/>
            </a:pPr>
            <a:r>
              <a:rPr lang="ar-SA" sz="2400" dirty="0" smtClean="0">
                <a:solidFill>
                  <a:schemeClr val="tx1"/>
                </a:solidFill>
                <a:latin typeface="Arial"/>
                <a:cs typeface="+mn-cs"/>
              </a:rPr>
              <a:t>مراقبة  </a:t>
            </a:r>
            <a:r>
              <a:rPr lang="ar-SA" sz="2400" dirty="0">
                <a:solidFill>
                  <a:schemeClr val="tx1"/>
                </a:solidFill>
                <a:latin typeface="Arial"/>
                <a:cs typeface="+mn-cs"/>
              </a:rPr>
              <a:t>لعب الأدوار على الدورين بنفسك. </a:t>
            </a:r>
            <a:r>
              <a:rPr lang="ar-SA" sz="2400" dirty="0" smtClean="0">
                <a:solidFill>
                  <a:schemeClr val="tx1"/>
                </a:solidFill>
                <a:cs typeface="+mn-cs"/>
              </a:rPr>
              <a:t>بمجرد </a:t>
            </a:r>
            <a:r>
              <a:rPr lang="ar-SA" sz="2400" dirty="0">
                <a:solidFill>
                  <a:schemeClr val="tx1"/>
                </a:solidFill>
                <a:cs typeface="+mn-cs"/>
              </a:rPr>
              <a:t>الانتهاء من لعب الأدوار، انضم إلى مجموعات صغيرة لا تزيد عن 5 أشخاص وناقش </a:t>
            </a:r>
            <a:r>
              <a:rPr lang="ar-SA" sz="2400" b="1" dirty="0" smtClean="0">
                <a:solidFill>
                  <a:schemeClr val="tx1"/>
                </a:solidFill>
                <a:cs typeface="+mn-cs"/>
              </a:rPr>
              <a:t>ما </a:t>
            </a:r>
            <a:r>
              <a:rPr lang="ar-SA" sz="2400" b="1" dirty="0">
                <a:solidFill>
                  <a:schemeClr val="tx1"/>
                </a:solidFill>
                <a:cs typeface="+mn-cs"/>
              </a:rPr>
              <a:t>أعجبك ولم </a:t>
            </a:r>
            <a:r>
              <a:rPr lang="ar-SA" sz="2400" b="1" dirty="0" smtClean="0">
                <a:solidFill>
                  <a:schemeClr val="tx1"/>
                </a:solidFill>
                <a:cs typeface="+mn-cs"/>
              </a:rPr>
              <a:t>يعجبك</a:t>
            </a:r>
            <a:r>
              <a:rPr lang="ar-SA" sz="2400" dirty="0" smtClean="0">
                <a:solidFill>
                  <a:schemeClr val="tx1"/>
                </a:solidFill>
                <a:cs typeface="+mn-cs"/>
              </a:rPr>
              <a:t> </a:t>
            </a:r>
            <a:r>
              <a:rPr lang="ar-SA" sz="2400" dirty="0">
                <a:solidFill>
                  <a:schemeClr val="tx1"/>
                </a:solidFill>
                <a:cs typeface="+mn-cs"/>
              </a:rPr>
              <a:t>بخصوص نهج العامل الاجتماعي في  لعب الأدوار. بعد ذلك، كمجموعة، اكتب </a:t>
            </a:r>
            <a:r>
              <a:rPr lang="ar-SA" sz="2400" b="1" dirty="0" smtClean="0">
                <a:solidFill>
                  <a:schemeClr val="tx1"/>
                </a:solidFill>
                <a:cs typeface="+mn-cs"/>
              </a:rPr>
              <a:t>ثلاثة </a:t>
            </a:r>
            <a:r>
              <a:rPr lang="ar-SA" sz="2400" b="1" dirty="0">
                <a:solidFill>
                  <a:schemeClr val="tx1"/>
                </a:solidFill>
                <a:cs typeface="+mn-cs"/>
              </a:rPr>
              <a:t>أشياء تعتقد أنه يمكن أن يقوم بها/يقولها/يظهرها العاملين الاجتماعيين لخلق مساحة مريحة للعملاء</a:t>
            </a:r>
            <a:r>
              <a:rPr lang="ar-SA" sz="2400" b="1" dirty="0" smtClean="0">
                <a:solidFill>
                  <a:schemeClr val="tx1"/>
                </a:solidFill>
                <a:cs typeface="+mn-cs"/>
              </a:rPr>
              <a:t>.</a:t>
            </a:r>
            <a:endParaRPr lang="ar-SA" dirty="0">
              <a:solidFill>
                <a:schemeClr val="tx1"/>
              </a:solidFill>
              <a:cs typeface="+mn-cs"/>
            </a:endParaRPr>
          </a:p>
        </p:txBody>
      </p:sp>
    </p:spTree>
    <p:extLst>
      <p:ext uri="{BB962C8B-B14F-4D97-AF65-F5344CB8AC3E}">
        <p14:creationId xmlns:p14="http://schemas.microsoft.com/office/powerpoint/2010/main" val="4130582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lnSpc>
                <a:spcPct val="100000"/>
              </a:lnSpc>
            </a:pPr>
            <a:r>
              <a:rPr lang="ar-SA" spc="0" smtClean="0">
                <a:latin typeface="Arial"/>
                <a:cs typeface="+mn-cs"/>
              </a:rPr>
              <a:t>الترحيب ومنح شعور بالراحة/بناء العلاقة</a:t>
            </a:r>
          </a:p>
        </p:txBody>
      </p:sp>
      <p:sp>
        <p:nvSpPr>
          <p:cNvPr id="3" name="Content Placeholder 2"/>
          <p:cNvSpPr>
            <a:spLocks noGrp="1"/>
          </p:cNvSpPr>
          <p:nvPr>
            <p:ph idx="1"/>
          </p:nvPr>
        </p:nvSpPr>
        <p:spPr>
          <a:xfrm>
            <a:off x="6152670" y="2033752"/>
            <a:ext cx="5644875" cy="4022725"/>
          </a:xfrm>
        </p:spPr>
        <p:txBody>
          <a:bodyPr>
            <a:normAutofit/>
          </a:bodyPr>
          <a:lstStyle/>
          <a:p>
            <a:pPr indent="-457200" algn="r" rtl="1">
              <a:lnSpc>
                <a:spcPct val="100000"/>
              </a:lnSpc>
              <a:buNone/>
            </a:pPr>
            <a:r>
              <a:rPr lang="ar-SA" sz="2400" b="1" spc="0" dirty="0">
                <a:solidFill>
                  <a:schemeClr val="tx1"/>
                </a:solidFill>
                <a:latin typeface="Arial"/>
                <a:cs typeface="+mn-cs"/>
              </a:rPr>
              <a:t>اخلق بيئة مريحة وآمنة وخاصة</a:t>
            </a:r>
          </a:p>
          <a:p>
            <a:pPr indent="-457200" rtl="1">
              <a:lnSpc>
                <a:spcPct val="100000"/>
              </a:lnSpc>
            </a:pPr>
            <a:endParaRPr lang="ar-SA" sz="2800" spc="0" dirty="0">
              <a:solidFill>
                <a:schemeClr val="tx1"/>
              </a:solidFill>
              <a:cs typeface="+mn-cs"/>
            </a:endParaRPr>
          </a:p>
          <a:p>
            <a:pPr lvl="1" indent="-457200" algn="r" rtl="1">
              <a:lnSpc>
                <a:spcPct val="100000"/>
              </a:lnSpc>
              <a:buClr>
                <a:schemeClr val="accent4">
                  <a:lumMod val="75000"/>
                </a:schemeClr>
              </a:buClr>
              <a:buFont typeface="Arial" panose="020B0604020202020204" pitchFamily="34" charset="0"/>
              <a:buChar char="•"/>
            </a:pPr>
            <a:r>
              <a:rPr lang="ar-SA" sz="2400" spc="0" dirty="0">
                <a:solidFill>
                  <a:schemeClr val="tx1"/>
                </a:solidFill>
                <a:latin typeface="Arial"/>
                <a:cs typeface="+mn-cs"/>
              </a:rPr>
              <a:t>المساحة الجسدية خاصة</a:t>
            </a:r>
          </a:p>
          <a:p>
            <a:pPr lvl="1" indent="-457200" algn="r" rtl="1">
              <a:lnSpc>
                <a:spcPct val="100000"/>
              </a:lnSpc>
              <a:buClr>
                <a:schemeClr val="accent4">
                  <a:lumMod val="75000"/>
                </a:schemeClr>
              </a:buClr>
              <a:buFont typeface="Arial" panose="020B0604020202020204" pitchFamily="34" charset="0"/>
              <a:buChar char="•"/>
            </a:pPr>
            <a:r>
              <a:rPr lang="ar-SA" sz="2400" spc="0" dirty="0">
                <a:solidFill>
                  <a:schemeClr val="tx1"/>
                </a:solidFill>
                <a:latin typeface="Arial"/>
                <a:cs typeface="+mn-cs"/>
              </a:rPr>
              <a:t>كن ودوداً وهادئاً ومنفتحاً</a:t>
            </a:r>
          </a:p>
          <a:p>
            <a:pPr lvl="1" indent="-457200" algn="r" rtl="1">
              <a:lnSpc>
                <a:spcPct val="100000"/>
              </a:lnSpc>
              <a:buClr>
                <a:schemeClr val="accent4">
                  <a:lumMod val="75000"/>
                </a:schemeClr>
              </a:buClr>
              <a:buFont typeface="Arial" panose="020B0604020202020204" pitchFamily="34" charset="0"/>
              <a:buChar char="•"/>
            </a:pPr>
            <a:r>
              <a:rPr lang="ar-SA" sz="2400" spc="0" dirty="0">
                <a:solidFill>
                  <a:schemeClr val="tx1"/>
                </a:solidFill>
                <a:latin typeface="Arial"/>
                <a:cs typeface="+mn-cs"/>
              </a:rPr>
              <a:t>قدم نفسك ووضح من أنت </a:t>
            </a:r>
          </a:p>
        </p:txBody>
      </p:sp>
      <p:grpSp>
        <p:nvGrpSpPr>
          <p:cNvPr id="7" name="Group 6"/>
          <p:cNvGrpSpPr/>
          <p:nvPr/>
        </p:nvGrpSpPr>
        <p:grpSpPr>
          <a:xfrm flipH="1">
            <a:off x="511561" y="1749923"/>
            <a:ext cx="5818909" cy="3747931"/>
            <a:chOff x="316827" y="1749923"/>
            <a:chExt cx="5818909" cy="3747931"/>
          </a:xfrm>
        </p:grpSpPr>
        <p:sp>
          <p:nvSpPr>
            <p:cNvPr id="4" name="Oval Callout 3"/>
            <p:cNvSpPr/>
            <p:nvPr/>
          </p:nvSpPr>
          <p:spPr>
            <a:xfrm>
              <a:off x="316827" y="1749923"/>
              <a:ext cx="5818909" cy="3747931"/>
            </a:xfrm>
            <a:prstGeom prst="wedgeEllipseCallou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TextBox 4"/>
            <p:cNvSpPr txBox="1"/>
            <p:nvPr/>
          </p:nvSpPr>
          <p:spPr>
            <a:xfrm>
              <a:off x="997239" y="2247513"/>
              <a:ext cx="4481174" cy="2898807"/>
            </a:xfrm>
            <a:prstGeom prst="rect">
              <a:avLst/>
            </a:prstGeom>
            <a:noFill/>
          </p:spPr>
          <p:txBody>
            <a:bodyPr wrap="square" rtlCol="0">
              <a:spAutoFit/>
            </a:bodyPr>
            <a:lstStyle/>
            <a:p>
              <a:pPr algn="ctr" rtl="1">
                <a:lnSpc>
                  <a:spcPct val="120000"/>
                </a:lnSpc>
              </a:pPr>
              <a:r>
                <a:rPr lang="ar-SA" sz="2200" dirty="0">
                  <a:latin typeface="Arial"/>
                </a:rPr>
                <a:t>مرحباً، اسمي عائشة وأنا أخصائية حالات هنا. أتحدث إلى العديد من السيدات كل يوم ممن يعانون من مشاكل في حياتهن. أنا سعيدة للغاية بقدومكن إلى هنا اليوم. أنا هنا للاستماع والمناقشة معكن بخصوص المساعدة التي قد تحتجن إليها. قبل أن نبدأ، هناك بعض الأشياء التي أريد أن أخبركن بها. </a:t>
              </a:r>
            </a:p>
          </p:txBody>
        </p:sp>
      </p:grpSp>
    </p:spTree>
    <p:extLst>
      <p:ext uri="{BB962C8B-B14F-4D97-AF65-F5344CB8AC3E}">
        <p14:creationId xmlns:p14="http://schemas.microsoft.com/office/powerpoint/2010/main" val="1347357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956" y="2419659"/>
            <a:ext cx="4769556" cy="1545564"/>
          </a:xfrm>
        </p:spPr>
        <p:txBody>
          <a:bodyPr>
            <a:normAutofit/>
          </a:bodyPr>
          <a:lstStyle/>
          <a:p>
            <a:pPr rtl="1">
              <a:lnSpc>
                <a:spcPct val="100000"/>
              </a:lnSpc>
            </a:pPr>
            <a:r>
              <a:rPr lang="ar-SA" sz="4000" spc="0" dirty="0">
                <a:cs typeface="+mn-cs"/>
              </a:rPr>
              <a:t>نشاط الموافقة المطلعة</a:t>
            </a:r>
            <a:endParaRPr lang="ar-SA" sz="4000" spc="0" dirty="0" smtClean="0">
              <a:latin typeface="Arial"/>
              <a:cs typeface="+mn-cs"/>
            </a:endParaRPr>
          </a:p>
        </p:txBody>
      </p:sp>
      <p:sp>
        <p:nvSpPr>
          <p:cNvPr id="3" name="Content Placeholder 2"/>
          <p:cNvSpPr>
            <a:spLocks noGrp="1"/>
          </p:cNvSpPr>
          <p:nvPr>
            <p:ph idx="1"/>
          </p:nvPr>
        </p:nvSpPr>
        <p:spPr>
          <a:xfrm>
            <a:off x="808567" y="462008"/>
            <a:ext cx="4478866" cy="5053469"/>
          </a:xfrm>
        </p:spPr>
        <p:txBody>
          <a:bodyPr>
            <a:normAutofit/>
          </a:bodyPr>
          <a:lstStyle/>
          <a:p>
            <a:pPr marL="0" indent="0" algn="r" rtl="1">
              <a:buNone/>
            </a:pPr>
            <a:endParaRPr lang="ar-SA" sz="2400" dirty="0">
              <a:solidFill>
                <a:schemeClr val="tx1"/>
              </a:solidFill>
              <a:cs typeface="+mn-cs"/>
            </a:endParaRPr>
          </a:p>
          <a:p>
            <a:pPr marL="0" indent="0" algn="r" rtl="1">
              <a:spcBef>
                <a:spcPts val="0"/>
              </a:spcBef>
              <a:spcAft>
                <a:spcPts val="0"/>
              </a:spcAft>
              <a:buNone/>
            </a:pPr>
            <a:r>
              <a:rPr lang="ar-SA" sz="2400" dirty="0">
                <a:solidFill>
                  <a:schemeClr val="tx1"/>
                </a:solidFill>
                <a:cs typeface="+mn-cs"/>
              </a:rPr>
              <a:t>توصل إلى </a:t>
            </a:r>
            <a:r>
              <a:rPr lang="ar-SA" sz="2400" b="1" dirty="0" smtClean="0">
                <a:solidFill>
                  <a:schemeClr val="tx1"/>
                </a:solidFill>
                <a:cs typeface="+mn-cs"/>
              </a:rPr>
              <a:t>تعريف </a:t>
            </a:r>
            <a:r>
              <a:rPr lang="ar-SA" sz="2400" b="1" dirty="0">
                <a:solidFill>
                  <a:schemeClr val="tx1"/>
                </a:solidFill>
                <a:cs typeface="+mn-cs"/>
              </a:rPr>
              <a:t>للموافقة المطلعة</a:t>
            </a:r>
            <a:r>
              <a:rPr lang="ar-SA" sz="2400" b="1" dirty="0" smtClean="0">
                <a:solidFill>
                  <a:schemeClr val="tx1"/>
                </a:solidFill>
                <a:cs typeface="+mn-cs"/>
              </a:rPr>
              <a:t>.</a:t>
            </a:r>
            <a:endParaRPr lang="en-US" sz="2400" dirty="0">
              <a:solidFill>
                <a:schemeClr val="tx1"/>
              </a:solidFill>
              <a:cs typeface="+mn-cs"/>
            </a:endParaRPr>
          </a:p>
          <a:p>
            <a:pPr marL="0" indent="0" algn="r" rtl="1">
              <a:spcBef>
                <a:spcPts val="0"/>
              </a:spcBef>
              <a:spcAft>
                <a:spcPts val="0"/>
              </a:spcAft>
              <a:buNone/>
            </a:pPr>
            <a:r>
              <a:rPr lang="ar-SA" sz="2400" dirty="0">
                <a:solidFill>
                  <a:schemeClr val="tx1"/>
                </a:solidFill>
                <a:cs typeface="+mn-cs"/>
              </a:rPr>
              <a:t>بعد كتابة التعريف الخاص بك، ناقش </a:t>
            </a:r>
            <a:r>
              <a:rPr lang="ar-SA" sz="2400" b="1" dirty="0" smtClean="0">
                <a:solidFill>
                  <a:schemeClr val="tx1"/>
                </a:solidFill>
                <a:cs typeface="+mn-cs"/>
              </a:rPr>
              <a:t>سبب </a:t>
            </a:r>
            <a:r>
              <a:rPr lang="ar-SA" sz="2400" b="1" dirty="0">
                <a:solidFill>
                  <a:schemeClr val="tx1"/>
                </a:solidFill>
                <a:cs typeface="+mn-cs"/>
              </a:rPr>
              <a:t>كون الموافقة المطلعة </a:t>
            </a:r>
            <a:r>
              <a:rPr lang="ar-SA" sz="2400" b="1" dirty="0" smtClean="0">
                <a:solidFill>
                  <a:schemeClr val="tx1"/>
                </a:solidFill>
                <a:cs typeface="+mn-cs"/>
              </a:rPr>
              <a:t>مهمة</a:t>
            </a:r>
            <a:r>
              <a:rPr lang="ar-EG" sz="2400" b="1" dirty="0" smtClean="0">
                <a:solidFill>
                  <a:schemeClr val="tx1"/>
                </a:solidFill>
                <a:cs typeface="+mn-cs"/>
              </a:rPr>
              <a:t>.</a:t>
            </a:r>
            <a:endParaRPr lang="en-US" sz="2400" dirty="0">
              <a:solidFill>
                <a:schemeClr val="tx1"/>
              </a:solidFill>
              <a:cs typeface="+mn-cs"/>
            </a:endParaRPr>
          </a:p>
          <a:p>
            <a:pPr marL="0" indent="0" algn="r" rtl="1">
              <a:spcBef>
                <a:spcPts val="0"/>
              </a:spcBef>
              <a:spcAft>
                <a:spcPts val="0"/>
              </a:spcAft>
              <a:buNone/>
            </a:pPr>
            <a:r>
              <a:rPr lang="ar-SA" sz="2400" dirty="0">
                <a:solidFill>
                  <a:schemeClr val="tx1"/>
                </a:solidFill>
                <a:cs typeface="+mn-cs"/>
              </a:rPr>
              <a:t>كن مستعداً للمشاركة مع المجموعة الأكبر.</a:t>
            </a:r>
            <a:r>
              <a:rPr lang="en-US" sz="2400" dirty="0" smtClean="0">
                <a:solidFill>
                  <a:schemeClr val="tx1"/>
                </a:solidFill>
                <a:cs typeface="+mn-cs"/>
              </a:rPr>
              <a:t> </a:t>
            </a:r>
            <a:endParaRPr lang="ar-SA" sz="2400" dirty="0">
              <a:solidFill>
                <a:schemeClr val="tx1"/>
              </a:solidFill>
              <a:latin typeface="Arial"/>
              <a:cs typeface="+mn-cs"/>
            </a:endParaRPr>
          </a:p>
        </p:txBody>
      </p:sp>
    </p:spTree>
    <p:extLst>
      <p:ext uri="{BB962C8B-B14F-4D97-AF65-F5344CB8AC3E}">
        <p14:creationId xmlns:p14="http://schemas.microsoft.com/office/powerpoint/2010/main" val="2431556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pc="0" dirty="0">
                <a:cs typeface="+mn-cs"/>
              </a:rPr>
              <a:t>الموافقة المطلعة</a:t>
            </a:r>
            <a:endParaRPr spc="0" dirty="0">
              <a:cs typeface="+mn-cs"/>
            </a:endParaRPr>
          </a:p>
        </p:txBody>
      </p:sp>
      <p:sp>
        <p:nvSpPr>
          <p:cNvPr id="3" name="Content Placeholder 2"/>
          <p:cNvSpPr>
            <a:spLocks noGrp="1"/>
          </p:cNvSpPr>
          <p:nvPr>
            <p:ph idx="1"/>
          </p:nvPr>
        </p:nvSpPr>
        <p:spPr>
          <a:xfrm>
            <a:off x="1498071" y="2247900"/>
            <a:ext cx="9720262" cy="4022725"/>
          </a:xfrm>
        </p:spPr>
        <p:txBody>
          <a:bodyPr>
            <a:normAutofit/>
          </a:bodyPr>
          <a:lstStyle/>
          <a:p>
            <a:pPr algn="ctr" rtl="1"/>
            <a:r>
              <a:rPr lang="ar-SA" sz="2800" spc="0" dirty="0">
                <a:solidFill>
                  <a:schemeClr val="tx1"/>
                </a:solidFill>
                <a:latin typeface="Arial"/>
                <a:cs typeface="+mn-cs"/>
              </a:rPr>
              <a:t>الاتفاق الطوعي لفرد لديه الأهلية القانونية لإعطاء الموافقة. </a:t>
            </a:r>
          </a:p>
          <a:p>
            <a:pPr algn="r" rtl="1"/>
            <a:r>
              <a:rPr lang="ar-SA" sz="2800" spc="0" dirty="0">
                <a:solidFill>
                  <a:schemeClr val="tx1"/>
                </a:solidFill>
                <a:latin typeface="Arial"/>
                <a:cs typeface="+mn-cs"/>
              </a:rPr>
              <a:t>يجب على الناجية:</a:t>
            </a:r>
          </a:p>
          <a:p>
            <a:pPr marL="347663" lvl="1" indent="-219075" algn="r" rtl="1"/>
            <a:r>
              <a:rPr lang="ar-SA" sz="2400" spc="0" dirty="0">
                <a:solidFill>
                  <a:schemeClr val="tx1"/>
                </a:solidFill>
                <a:latin typeface="Arial"/>
                <a:cs typeface="+mn-cs"/>
              </a:rPr>
              <a:t>أن تكون لديها القدرة والنضج لمعرفة وفهم الخدمات التي يتم تقديمها </a:t>
            </a:r>
          </a:p>
          <a:p>
            <a:pPr marL="347663" lvl="1" indent="-219075" algn="r" rtl="1"/>
            <a:r>
              <a:rPr lang="ar-SA" sz="2400" spc="0" dirty="0">
                <a:solidFill>
                  <a:schemeClr val="tx1"/>
                </a:solidFill>
                <a:latin typeface="Arial"/>
                <a:cs typeface="+mn-cs"/>
              </a:rPr>
              <a:t>أن تكون قادرة قانوناً على إعطاء موافقتها </a:t>
            </a:r>
          </a:p>
        </p:txBody>
      </p:sp>
    </p:spTree>
    <p:extLst>
      <p:ext uri="{BB962C8B-B14F-4D97-AF65-F5344CB8AC3E}">
        <p14:creationId xmlns:p14="http://schemas.microsoft.com/office/powerpoint/2010/main" val="533975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_rels/theme3.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IRC-Module-Template-V2">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2.xml><?xml version="1.0" encoding="utf-8"?>
<a:theme xmlns:a="http://schemas.openxmlformats.org/drawingml/2006/main" name="1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3.xml><?xml version="1.0" encoding="utf-8"?>
<a:theme xmlns:a="http://schemas.openxmlformats.org/drawingml/2006/main" name="2_IRC-Module-Template-V2">
  <a:themeElements>
    <a:clrScheme name="IRC">
      <a:dk1>
        <a:sysClr val="windowText" lastClr="000000"/>
      </a:dk1>
      <a:lt1>
        <a:sysClr val="window" lastClr="FFFFFF"/>
      </a:lt1>
      <a:dk2>
        <a:srgbClr val="27282A"/>
      </a:dk2>
      <a:lt2>
        <a:srgbClr val="E7E6E6"/>
      </a:lt2>
      <a:accent1>
        <a:srgbClr val="0092BA"/>
      </a:accent1>
      <a:accent2>
        <a:srgbClr val="7CC5D1"/>
      </a:accent2>
      <a:accent3>
        <a:srgbClr val="E8722D"/>
      </a:accent3>
      <a:accent4>
        <a:srgbClr val="7D357C"/>
      </a:accent4>
      <a:accent5>
        <a:srgbClr val="829E3D"/>
      </a:accent5>
      <a:accent6>
        <a:srgbClr val="F3C317"/>
      </a:accent6>
      <a:hlink>
        <a:srgbClr val="0092BA"/>
      </a:hlink>
      <a:folHlink>
        <a:srgbClr val="7D357C"/>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1">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1052</TotalTime>
  <Words>3522</Words>
  <Application>Microsoft Office PowerPoint</Application>
  <PresentationFormat>Widescreen</PresentationFormat>
  <Paragraphs>281</Paragraphs>
  <Slides>22</Slides>
  <Notes>22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22</vt:i4>
      </vt:variant>
    </vt:vector>
  </HeadingPairs>
  <TitlesOfParts>
    <vt:vector size="33" baseType="lpstr">
      <vt:lpstr>MS PGothic</vt:lpstr>
      <vt:lpstr>Arial</vt:lpstr>
      <vt:lpstr>Calibri</vt:lpstr>
      <vt:lpstr>Franklin Gothic Book</vt:lpstr>
      <vt:lpstr>Franklin Gothic Medium</vt:lpstr>
      <vt:lpstr>Tw Cen MT</vt:lpstr>
      <vt:lpstr>Wingdings</vt:lpstr>
      <vt:lpstr>Wingdings 3</vt:lpstr>
      <vt:lpstr>IRC-Module-Template-V2</vt:lpstr>
      <vt:lpstr>1_IRC-Module-Template-V2</vt:lpstr>
      <vt:lpstr>2_IRC-Module-Template-V2</vt:lpstr>
      <vt:lpstr>PowerPoint Presentation</vt:lpstr>
      <vt:lpstr>الخطوة 1: التقديم والمشاركة</vt:lpstr>
      <vt:lpstr>الأهداف </vt:lpstr>
      <vt:lpstr>خطوات إدارة الحالة التي تركز على الناجين/الناجيات</vt:lpstr>
      <vt:lpstr>   إقامة علاقة مع الناجي/الناجيات وبناء أساس لعلاقة تؤدي للشفاء   </vt:lpstr>
      <vt:lpstr>النشاط: الترحيب ومنح شعور بالراحة</vt:lpstr>
      <vt:lpstr>الترحيب ومنح شعور بالراحة/بناء العلاقة</vt:lpstr>
      <vt:lpstr>نشاط الموافقة المطلعة</vt:lpstr>
      <vt:lpstr>الموافقة المطلعة</vt:lpstr>
      <vt:lpstr>لماذا نحتاج إلى الموافقة المطلعة؟</vt:lpstr>
      <vt:lpstr>متى نحصل على الموافقة المطلعة؟</vt:lpstr>
      <vt:lpstr>كيفية الحصول على موافقة مطلعة </vt:lpstr>
      <vt:lpstr>النشاط: تعريف إدارة الحالات</vt:lpstr>
      <vt:lpstr>الموافقة - شرح إدارة الحالة</vt:lpstr>
      <vt:lpstr>الموافقة - السرية والاستثناءات</vt:lpstr>
      <vt:lpstr>الموافقة - تخزين معلومات العميل</vt:lpstr>
      <vt:lpstr>إدارة البيانات وتخزينها بشكل آمن</vt:lpstr>
      <vt:lpstr>حقوق الناجية</vt:lpstr>
      <vt:lpstr>Consent – Survivor’s rights</vt:lpstr>
      <vt:lpstr>الموافقة - الأسئلة والإذن</vt:lpstr>
      <vt:lpstr> استنتاج الخلاصة</vt:lpstr>
      <vt:lpstr>الإنهاء</vt:lpstr>
    </vt:vector>
  </TitlesOfParts>
  <Company>IRC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1: Welcome and introduction</dc:title>
  <dc:creator>Jessica Dalpe</dc:creator>
  <cp:lastModifiedBy>ahmed soliman</cp:lastModifiedBy>
  <cp:revision>73</cp:revision>
  <dcterms:created xsi:type="dcterms:W3CDTF">2016-02-16T15:51:51Z</dcterms:created>
  <dcterms:modified xsi:type="dcterms:W3CDTF">2017-10-05T19:01:36Z</dcterms:modified>
</cp:coreProperties>
</file>